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7" r:id="rId20"/>
    <p:sldId id="274" r:id="rId21"/>
    <p:sldId id="275" r:id="rId22"/>
    <p:sldId id="279" r:id="rId23"/>
    <p:sldId id="276" r:id="rId24"/>
    <p:sldId id="278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0" d="100"/>
          <a:sy n="80" d="100"/>
        </p:scale>
        <p:origin x="58" y="1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5_2">
  <dgm:title val=""/>
  <dgm:desc val=""/>
  <dgm:catLst>
    <dgm:cat type="accent5" pri="11200"/>
  </dgm:catLst>
  <dgm:styleLbl name="node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ln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8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5_2">
  <dgm:title val=""/>
  <dgm:desc val=""/>
  <dgm:catLst>
    <dgm:cat type="accent5" pri="11200"/>
  </dgm:catLst>
  <dgm:styleLbl name="node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ln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8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B814479-0EF6-487E-BDAE-052479E44DA6}" type="doc">
      <dgm:prSet loTypeId="urn:microsoft.com/office/officeart/2005/8/layout/vList2" loCatId="list" qsTypeId="urn:microsoft.com/office/officeart/2005/8/quickstyle/simple1" qsCatId="simple" csTypeId="urn:microsoft.com/office/officeart/2005/8/colors/colorful5" csCatId="colorful"/>
      <dgm:spPr/>
      <dgm:t>
        <a:bodyPr/>
        <a:lstStyle/>
        <a:p>
          <a:endParaRPr lang="en-US"/>
        </a:p>
      </dgm:t>
    </dgm:pt>
    <dgm:pt modelId="{508C785C-EC1F-464C-8EB8-08A2439863A7}">
      <dgm:prSet/>
      <dgm:spPr/>
      <dgm:t>
        <a:bodyPr/>
        <a:lstStyle/>
        <a:p>
          <a:r>
            <a:rPr lang="sr-Latn-ME"/>
            <a:t>Supstance koje se resorbuju moraju se transportovat:</a:t>
          </a:r>
          <a:endParaRPr lang="en-US"/>
        </a:p>
      </dgm:t>
    </dgm:pt>
    <dgm:pt modelId="{A241B855-E364-4C1C-A2B0-B7535387BB00}" type="parTrans" cxnId="{603015F2-87A0-440C-B42C-5F9038A5EBE9}">
      <dgm:prSet/>
      <dgm:spPr/>
      <dgm:t>
        <a:bodyPr/>
        <a:lstStyle/>
        <a:p>
          <a:endParaRPr lang="en-US"/>
        </a:p>
      </dgm:t>
    </dgm:pt>
    <dgm:pt modelId="{C387C8CF-1135-4EA9-9C90-D218602E6166}" type="sibTrans" cxnId="{603015F2-87A0-440C-B42C-5F9038A5EBE9}">
      <dgm:prSet/>
      <dgm:spPr/>
      <dgm:t>
        <a:bodyPr/>
        <a:lstStyle/>
        <a:p>
          <a:endParaRPr lang="en-US"/>
        </a:p>
      </dgm:t>
    </dgm:pt>
    <dgm:pt modelId="{B2FFAD20-5D25-41AC-B0D4-2A863459C467}">
      <dgm:prSet/>
      <dgm:spPr/>
      <dgm:t>
        <a:bodyPr/>
        <a:lstStyle/>
        <a:p>
          <a:r>
            <a:rPr lang="sr-Latn-ME"/>
            <a:t>Prvo kroz epitelnu membranu tubula u bubrežni intersticijum</a:t>
          </a:r>
          <a:endParaRPr lang="en-US"/>
        </a:p>
      </dgm:t>
    </dgm:pt>
    <dgm:pt modelId="{D127EB39-F2F4-4D0B-ADC1-20588BD7FBF0}" type="parTrans" cxnId="{6A5AE7C5-D474-43B4-A69D-B5A9A393AEEC}">
      <dgm:prSet/>
      <dgm:spPr/>
      <dgm:t>
        <a:bodyPr/>
        <a:lstStyle/>
        <a:p>
          <a:endParaRPr lang="en-US"/>
        </a:p>
      </dgm:t>
    </dgm:pt>
    <dgm:pt modelId="{EFD0527A-35BA-45AA-89D5-F743E524F724}" type="sibTrans" cxnId="{6A5AE7C5-D474-43B4-A69D-B5A9A393AEEC}">
      <dgm:prSet/>
      <dgm:spPr/>
      <dgm:t>
        <a:bodyPr/>
        <a:lstStyle/>
        <a:p>
          <a:endParaRPr lang="en-US"/>
        </a:p>
      </dgm:t>
    </dgm:pt>
    <dgm:pt modelId="{FD72F36B-BF61-4D35-A01E-8E8225FA0B8E}">
      <dgm:prSet/>
      <dgm:spPr/>
      <dgm:t>
        <a:bodyPr/>
        <a:lstStyle/>
        <a:p>
          <a:r>
            <a:rPr lang="sr-Latn-ME"/>
            <a:t>Potom, kroz peritubularnu kapilarnu membranu nazad u krv</a:t>
          </a:r>
          <a:endParaRPr lang="en-US"/>
        </a:p>
      </dgm:t>
    </dgm:pt>
    <dgm:pt modelId="{BD7724EF-C3B0-40EC-9AF0-1AD2923E63FE}" type="parTrans" cxnId="{49C0A03F-4153-40F8-B758-37F8E230334D}">
      <dgm:prSet/>
      <dgm:spPr/>
      <dgm:t>
        <a:bodyPr/>
        <a:lstStyle/>
        <a:p>
          <a:endParaRPr lang="en-US"/>
        </a:p>
      </dgm:t>
    </dgm:pt>
    <dgm:pt modelId="{D1D2A97B-FD97-4A35-9380-17DF9A8606AC}" type="sibTrans" cxnId="{49C0A03F-4153-40F8-B758-37F8E230334D}">
      <dgm:prSet/>
      <dgm:spPr/>
      <dgm:t>
        <a:bodyPr/>
        <a:lstStyle/>
        <a:p>
          <a:endParaRPr lang="en-US"/>
        </a:p>
      </dgm:t>
    </dgm:pt>
    <dgm:pt modelId="{8C211DE9-2855-48D2-A07C-D91087B18D89}">
      <dgm:prSet/>
      <dgm:spPr/>
      <dgm:t>
        <a:bodyPr/>
        <a:lstStyle/>
        <a:p>
          <a:r>
            <a:rPr lang="sr-Latn-ME"/>
            <a:t>Prema tome ona podrazumijeva postojanje i aktivaciju PASIVNIH I AKTIVNIH mehanizama</a:t>
          </a:r>
          <a:endParaRPr lang="en-US"/>
        </a:p>
      </dgm:t>
    </dgm:pt>
    <dgm:pt modelId="{2896CC37-57EA-4AD3-A6B4-1AEBDF7455EC}" type="parTrans" cxnId="{66BDBE4D-59C1-4992-8DCB-BEF47146DD78}">
      <dgm:prSet/>
      <dgm:spPr/>
      <dgm:t>
        <a:bodyPr/>
        <a:lstStyle/>
        <a:p>
          <a:endParaRPr lang="en-US"/>
        </a:p>
      </dgm:t>
    </dgm:pt>
    <dgm:pt modelId="{29A905F4-3E5F-4AD5-A40B-8A70A68715AF}" type="sibTrans" cxnId="{66BDBE4D-59C1-4992-8DCB-BEF47146DD78}">
      <dgm:prSet/>
      <dgm:spPr/>
      <dgm:t>
        <a:bodyPr/>
        <a:lstStyle/>
        <a:p>
          <a:endParaRPr lang="en-US"/>
        </a:p>
      </dgm:t>
    </dgm:pt>
    <dgm:pt modelId="{BDF5812C-D1BD-4286-A2EC-6E500ED6F0E5}" type="pres">
      <dgm:prSet presAssocID="{AB814479-0EF6-487E-BDAE-052479E44DA6}" presName="linear" presStyleCnt="0">
        <dgm:presLayoutVars>
          <dgm:animLvl val="lvl"/>
          <dgm:resizeHandles val="exact"/>
        </dgm:presLayoutVars>
      </dgm:prSet>
      <dgm:spPr/>
    </dgm:pt>
    <dgm:pt modelId="{2E23EB8A-6A76-4A7F-A78D-15E7FABE760D}" type="pres">
      <dgm:prSet presAssocID="{508C785C-EC1F-464C-8EB8-08A2439863A7}" presName="parentText" presStyleLbl="node1" presStyleIdx="0" presStyleCnt="2">
        <dgm:presLayoutVars>
          <dgm:chMax val="0"/>
          <dgm:bulletEnabled val="1"/>
        </dgm:presLayoutVars>
      </dgm:prSet>
      <dgm:spPr/>
    </dgm:pt>
    <dgm:pt modelId="{1619F4EB-4D95-47DB-83AD-E04244B0DF37}" type="pres">
      <dgm:prSet presAssocID="{508C785C-EC1F-464C-8EB8-08A2439863A7}" presName="childText" presStyleLbl="revTx" presStyleIdx="0" presStyleCnt="1">
        <dgm:presLayoutVars>
          <dgm:bulletEnabled val="1"/>
        </dgm:presLayoutVars>
      </dgm:prSet>
      <dgm:spPr/>
    </dgm:pt>
    <dgm:pt modelId="{2CE72016-D890-4E71-8708-0C8F15F138A3}" type="pres">
      <dgm:prSet presAssocID="{8C211DE9-2855-48D2-A07C-D91087B18D89}" presName="parentText" presStyleLbl="node1" presStyleIdx="1" presStyleCnt="2">
        <dgm:presLayoutVars>
          <dgm:chMax val="0"/>
          <dgm:bulletEnabled val="1"/>
        </dgm:presLayoutVars>
      </dgm:prSet>
      <dgm:spPr/>
    </dgm:pt>
  </dgm:ptLst>
  <dgm:cxnLst>
    <dgm:cxn modelId="{49C0A03F-4153-40F8-B758-37F8E230334D}" srcId="{508C785C-EC1F-464C-8EB8-08A2439863A7}" destId="{FD72F36B-BF61-4D35-A01E-8E8225FA0B8E}" srcOrd="1" destOrd="0" parTransId="{BD7724EF-C3B0-40EC-9AF0-1AD2923E63FE}" sibTransId="{D1D2A97B-FD97-4A35-9380-17DF9A8606AC}"/>
    <dgm:cxn modelId="{831DCB68-145B-4117-95A0-4F4D90112021}" type="presOf" srcId="{B2FFAD20-5D25-41AC-B0D4-2A863459C467}" destId="{1619F4EB-4D95-47DB-83AD-E04244B0DF37}" srcOrd="0" destOrd="0" presId="urn:microsoft.com/office/officeart/2005/8/layout/vList2"/>
    <dgm:cxn modelId="{66BDBE4D-59C1-4992-8DCB-BEF47146DD78}" srcId="{AB814479-0EF6-487E-BDAE-052479E44DA6}" destId="{8C211DE9-2855-48D2-A07C-D91087B18D89}" srcOrd="1" destOrd="0" parTransId="{2896CC37-57EA-4AD3-A6B4-1AEBDF7455EC}" sibTransId="{29A905F4-3E5F-4AD5-A40B-8A70A68715AF}"/>
    <dgm:cxn modelId="{7030AB51-CD4C-4A78-932A-4A5FEB621DD5}" type="presOf" srcId="{FD72F36B-BF61-4D35-A01E-8E8225FA0B8E}" destId="{1619F4EB-4D95-47DB-83AD-E04244B0DF37}" srcOrd="0" destOrd="1" presId="urn:microsoft.com/office/officeart/2005/8/layout/vList2"/>
    <dgm:cxn modelId="{6FA7B852-97B4-4EA8-BB71-D0917DE3D5FC}" type="presOf" srcId="{8C211DE9-2855-48D2-A07C-D91087B18D89}" destId="{2CE72016-D890-4E71-8708-0C8F15F138A3}" srcOrd="0" destOrd="0" presId="urn:microsoft.com/office/officeart/2005/8/layout/vList2"/>
    <dgm:cxn modelId="{8CB8A4AD-7FB4-4AE6-8A1A-EA785CEAAB16}" type="presOf" srcId="{508C785C-EC1F-464C-8EB8-08A2439863A7}" destId="{2E23EB8A-6A76-4A7F-A78D-15E7FABE760D}" srcOrd="0" destOrd="0" presId="urn:microsoft.com/office/officeart/2005/8/layout/vList2"/>
    <dgm:cxn modelId="{5E9057BE-22D5-4EDE-B344-BE979514DF76}" type="presOf" srcId="{AB814479-0EF6-487E-BDAE-052479E44DA6}" destId="{BDF5812C-D1BD-4286-A2EC-6E500ED6F0E5}" srcOrd="0" destOrd="0" presId="urn:microsoft.com/office/officeart/2005/8/layout/vList2"/>
    <dgm:cxn modelId="{6A5AE7C5-D474-43B4-A69D-B5A9A393AEEC}" srcId="{508C785C-EC1F-464C-8EB8-08A2439863A7}" destId="{B2FFAD20-5D25-41AC-B0D4-2A863459C467}" srcOrd="0" destOrd="0" parTransId="{D127EB39-F2F4-4D0B-ADC1-20588BD7FBF0}" sibTransId="{EFD0527A-35BA-45AA-89D5-F743E524F724}"/>
    <dgm:cxn modelId="{603015F2-87A0-440C-B42C-5F9038A5EBE9}" srcId="{AB814479-0EF6-487E-BDAE-052479E44DA6}" destId="{508C785C-EC1F-464C-8EB8-08A2439863A7}" srcOrd="0" destOrd="0" parTransId="{A241B855-E364-4C1C-A2B0-B7535387BB00}" sibTransId="{C387C8CF-1135-4EA9-9C90-D218602E6166}"/>
    <dgm:cxn modelId="{087492F9-704D-43FC-9712-67D59972D530}" type="presParOf" srcId="{BDF5812C-D1BD-4286-A2EC-6E500ED6F0E5}" destId="{2E23EB8A-6A76-4A7F-A78D-15E7FABE760D}" srcOrd="0" destOrd="0" presId="urn:microsoft.com/office/officeart/2005/8/layout/vList2"/>
    <dgm:cxn modelId="{39AB0AA5-BE6C-4936-AF4F-20A757D49BEF}" type="presParOf" srcId="{BDF5812C-D1BD-4286-A2EC-6E500ED6F0E5}" destId="{1619F4EB-4D95-47DB-83AD-E04244B0DF37}" srcOrd="1" destOrd="0" presId="urn:microsoft.com/office/officeart/2005/8/layout/vList2"/>
    <dgm:cxn modelId="{AE4C032D-F717-438A-BB38-151FDD8E5B6E}" type="presParOf" srcId="{BDF5812C-D1BD-4286-A2EC-6E500ED6F0E5}" destId="{2CE72016-D890-4E71-8708-0C8F15F138A3}" srcOrd="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D41B547-2FD5-44E1-9A04-DEEBA27B6F40}" type="doc">
      <dgm:prSet loTypeId="urn:microsoft.com/office/officeart/2016/7/layout/RepeatingBendingProcessNew" loCatId="process" qsTypeId="urn:microsoft.com/office/officeart/2005/8/quickstyle/simple1" qsCatId="simple" csTypeId="urn:microsoft.com/office/officeart/2005/8/colors/colorful2" csCatId="colorful"/>
      <dgm:spPr/>
      <dgm:t>
        <a:bodyPr/>
        <a:lstStyle/>
        <a:p>
          <a:endParaRPr lang="en-US"/>
        </a:p>
      </dgm:t>
    </dgm:pt>
    <dgm:pt modelId="{FE223415-A799-48B8-858E-9F9743E59FED}">
      <dgm:prSet/>
      <dgm:spPr/>
      <dgm:t>
        <a:bodyPr/>
        <a:lstStyle/>
        <a:p>
          <a:r>
            <a:rPr lang="sr-Latn-ME"/>
            <a:t>Podrazumijeva transport supstance nasuprot elektrohemijskom gradijentu i neophodna je energija. Nezaobilazno je da transport kroz epitelne ćelije tubula može da bude: transcelularan i paracelularan.</a:t>
          </a:r>
          <a:endParaRPr lang="en-US"/>
        </a:p>
      </dgm:t>
    </dgm:pt>
    <dgm:pt modelId="{4FDDB606-980A-4F68-BEF4-BDB7621DCE4F}" type="parTrans" cxnId="{BBF80992-C70B-4237-B0E1-BBF7F81500D4}">
      <dgm:prSet/>
      <dgm:spPr/>
      <dgm:t>
        <a:bodyPr/>
        <a:lstStyle/>
        <a:p>
          <a:endParaRPr lang="en-US"/>
        </a:p>
      </dgm:t>
    </dgm:pt>
    <dgm:pt modelId="{E03B7103-0AF6-477B-995E-6D6840443DBC}" type="sibTrans" cxnId="{BBF80992-C70B-4237-B0E1-BBF7F81500D4}">
      <dgm:prSet/>
      <dgm:spPr/>
      <dgm:t>
        <a:bodyPr/>
        <a:lstStyle/>
        <a:p>
          <a:endParaRPr lang="en-US"/>
        </a:p>
      </dgm:t>
    </dgm:pt>
    <dgm:pt modelId="{8861A47B-829A-4BD2-8B4A-765AA560A1F9}">
      <dgm:prSet/>
      <dgm:spPr/>
      <dgm:t>
        <a:bodyPr/>
        <a:lstStyle/>
        <a:p>
          <a:r>
            <a:rPr lang="sr-Latn-ME"/>
            <a:t>U odnosu na energetske izvore on može biti:</a:t>
          </a:r>
          <a:endParaRPr lang="en-US"/>
        </a:p>
      </dgm:t>
    </dgm:pt>
    <dgm:pt modelId="{73CD6F07-9700-4244-B06D-AB000C8CA721}" type="parTrans" cxnId="{CA04AA12-EEBE-4379-8395-AA5614C2D3C4}">
      <dgm:prSet/>
      <dgm:spPr/>
      <dgm:t>
        <a:bodyPr/>
        <a:lstStyle/>
        <a:p>
          <a:endParaRPr lang="en-US"/>
        </a:p>
      </dgm:t>
    </dgm:pt>
    <dgm:pt modelId="{37957DE5-FFCE-4BE3-A98E-D2CD90EDF388}" type="sibTrans" cxnId="{CA04AA12-EEBE-4379-8395-AA5614C2D3C4}">
      <dgm:prSet/>
      <dgm:spPr/>
      <dgm:t>
        <a:bodyPr/>
        <a:lstStyle/>
        <a:p>
          <a:endParaRPr lang="en-US"/>
        </a:p>
      </dgm:t>
    </dgm:pt>
    <dgm:pt modelId="{11FD4ED1-3DE2-469C-9E8B-F078BBFD361A}">
      <dgm:prSet/>
      <dgm:spPr/>
      <dgm:t>
        <a:bodyPr/>
        <a:lstStyle/>
        <a:p>
          <a:r>
            <a:rPr lang="sr-Latn-ME"/>
            <a:t>Primarni aktivni trasnport – energija se obezbjeđuje iz ATP hidrolizom</a:t>
          </a:r>
          <a:endParaRPr lang="en-US"/>
        </a:p>
      </dgm:t>
    </dgm:pt>
    <dgm:pt modelId="{71F2B352-3756-41AD-BC3B-3AE2F14FF765}" type="parTrans" cxnId="{9595849C-5846-49C4-823C-086FC1CCEB68}">
      <dgm:prSet/>
      <dgm:spPr/>
      <dgm:t>
        <a:bodyPr/>
        <a:lstStyle/>
        <a:p>
          <a:endParaRPr lang="en-US"/>
        </a:p>
      </dgm:t>
    </dgm:pt>
    <dgm:pt modelId="{24ACB9AC-5B40-491B-AD95-D8E94B0F08D7}" type="sibTrans" cxnId="{9595849C-5846-49C4-823C-086FC1CCEB68}">
      <dgm:prSet/>
      <dgm:spPr/>
      <dgm:t>
        <a:bodyPr/>
        <a:lstStyle/>
        <a:p>
          <a:endParaRPr lang="en-US"/>
        </a:p>
      </dgm:t>
    </dgm:pt>
    <dgm:pt modelId="{A4DB05EB-BB24-43B2-8993-E32FC6D4E7F7}">
      <dgm:prSet/>
      <dgm:spPr/>
      <dgm:t>
        <a:bodyPr/>
        <a:lstStyle/>
        <a:p>
          <a:r>
            <a:rPr lang="sr-Latn-ME"/>
            <a:t>Sekundarni aktivni transport – indirektno vezan za energetski izvor</a:t>
          </a:r>
          <a:endParaRPr lang="en-US"/>
        </a:p>
      </dgm:t>
    </dgm:pt>
    <dgm:pt modelId="{65D1FF3C-F9E3-4895-8C69-C38CCBB8D7CC}" type="parTrans" cxnId="{7D8F033C-4BEF-4867-81EF-9C8722BCFAD5}">
      <dgm:prSet/>
      <dgm:spPr/>
      <dgm:t>
        <a:bodyPr/>
        <a:lstStyle/>
        <a:p>
          <a:endParaRPr lang="en-US"/>
        </a:p>
      </dgm:t>
    </dgm:pt>
    <dgm:pt modelId="{A85F6071-DAD3-4D6D-8687-969FD3CF33A7}" type="sibTrans" cxnId="{7D8F033C-4BEF-4867-81EF-9C8722BCFAD5}">
      <dgm:prSet/>
      <dgm:spPr/>
      <dgm:t>
        <a:bodyPr/>
        <a:lstStyle/>
        <a:p>
          <a:endParaRPr lang="en-US"/>
        </a:p>
      </dgm:t>
    </dgm:pt>
    <dgm:pt modelId="{7394C13C-4903-4EE6-A76A-EEF873D11FCB}" type="pres">
      <dgm:prSet presAssocID="{2D41B547-2FD5-44E1-9A04-DEEBA27B6F40}" presName="Name0" presStyleCnt="0">
        <dgm:presLayoutVars>
          <dgm:dir/>
          <dgm:resizeHandles val="exact"/>
        </dgm:presLayoutVars>
      </dgm:prSet>
      <dgm:spPr/>
    </dgm:pt>
    <dgm:pt modelId="{72589092-CC35-4C2F-B9B0-113E32804813}" type="pres">
      <dgm:prSet presAssocID="{FE223415-A799-48B8-858E-9F9743E59FED}" presName="node" presStyleLbl="node1" presStyleIdx="0" presStyleCnt="2">
        <dgm:presLayoutVars>
          <dgm:bulletEnabled val="1"/>
        </dgm:presLayoutVars>
      </dgm:prSet>
      <dgm:spPr/>
    </dgm:pt>
    <dgm:pt modelId="{9D9B55CD-8961-43CD-BF9F-B0B9CC4A384D}" type="pres">
      <dgm:prSet presAssocID="{E03B7103-0AF6-477B-995E-6D6840443DBC}" presName="sibTrans" presStyleLbl="sibTrans1D1" presStyleIdx="0" presStyleCnt="1"/>
      <dgm:spPr/>
    </dgm:pt>
    <dgm:pt modelId="{3BC0EB86-310D-47A7-AE49-0BF6875049D3}" type="pres">
      <dgm:prSet presAssocID="{E03B7103-0AF6-477B-995E-6D6840443DBC}" presName="connectorText" presStyleLbl="sibTrans1D1" presStyleIdx="0" presStyleCnt="1"/>
      <dgm:spPr/>
    </dgm:pt>
    <dgm:pt modelId="{41396F63-9661-4A32-B2CA-C4FAD3EA46E3}" type="pres">
      <dgm:prSet presAssocID="{8861A47B-829A-4BD2-8B4A-765AA560A1F9}" presName="node" presStyleLbl="node1" presStyleIdx="1" presStyleCnt="2">
        <dgm:presLayoutVars>
          <dgm:bulletEnabled val="1"/>
        </dgm:presLayoutVars>
      </dgm:prSet>
      <dgm:spPr/>
    </dgm:pt>
  </dgm:ptLst>
  <dgm:cxnLst>
    <dgm:cxn modelId="{CA04AA12-EEBE-4379-8395-AA5614C2D3C4}" srcId="{2D41B547-2FD5-44E1-9A04-DEEBA27B6F40}" destId="{8861A47B-829A-4BD2-8B4A-765AA560A1F9}" srcOrd="1" destOrd="0" parTransId="{73CD6F07-9700-4244-B06D-AB000C8CA721}" sibTransId="{37957DE5-FFCE-4BE3-A98E-D2CD90EDF388}"/>
    <dgm:cxn modelId="{7D8F033C-4BEF-4867-81EF-9C8722BCFAD5}" srcId="{8861A47B-829A-4BD2-8B4A-765AA560A1F9}" destId="{A4DB05EB-BB24-43B2-8993-E32FC6D4E7F7}" srcOrd="1" destOrd="0" parTransId="{65D1FF3C-F9E3-4895-8C69-C38CCBB8D7CC}" sibTransId="{A85F6071-DAD3-4D6D-8687-969FD3CF33A7}"/>
    <dgm:cxn modelId="{BA0E4B4E-592B-4D73-ACBE-30A2F29C5FD8}" type="presOf" srcId="{2D41B547-2FD5-44E1-9A04-DEEBA27B6F40}" destId="{7394C13C-4903-4EE6-A76A-EEF873D11FCB}" srcOrd="0" destOrd="0" presId="urn:microsoft.com/office/officeart/2016/7/layout/RepeatingBendingProcessNew"/>
    <dgm:cxn modelId="{D95BF66E-441C-4819-AAC7-EEDB363D5ADC}" type="presOf" srcId="{FE223415-A799-48B8-858E-9F9743E59FED}" destId="{72589092-CC35-4C2F-B9B0-113E32804813}" srcOrd="0" destOrd="0" presId="urn:microsoft.com/office/officeart/2016/7/layout/RepeatingBendingProcessNew"/>
    <dgm:cxn modelId="{9E4DD451-49D8-423F-92F8-3F8D372D13CD}" type="presOf" srcId="{11FD4ED1-3DE2-469C-9E8B-F078BBFD361A}" destId="{41396F63-9661-4A32-B2CA-C4FAD3EA46E3}" srcOrd="0" destOrd="1" presId="urn:microsoft.com/office/officeart/2016/7/layout/RepeatingBendingProcessNew"/>
    <dgm:cxn modelId="{48C2DA72-A88A-41A8-86DC-CE2BA89E1964}" type="presOf" srcId="{E03B7103-0AF6-477B-995E-6D6840443DBC}" destId="{9D9B55CD-8961-43CD-BF9F-B0B9CC4A384D}" srcOrd="0" destOrd="0" presId="urn:microsoft.com/office/officeart/2016/7/layout/RepeatingBendingProcessNew"/>
    <dgm:cxn modelId="{39E30A55-BB08-43D3-88A2-EBD16B4331F6}" type="presOf" srcId="{A4DB05EB-BB24-43B2-8993-E32FC6D4E7F7}" destId="{41396F63-9661-4A32-B2CA-C4FAD3EA46E3}" srcOrd="0" destOrd="2" presId="urn:microsoft.com/office/officeart/2016/7/layout/RepeatingBendingProcessNew"/>
    <dgm:cxn modelId="{BBF80992-C70B-4237-B0E1-BBF7F81500D4}" srcId="{2D41B547-2FD5-44E1-9A04-DEEBA27B6F40}" destId="{FE223415-A799-48B8-858E-9F9743E59FED}" srcOrd="0" destOrd="0" parTransId="{4FDDB606-980A-4F68-BEF4-BDB7621DCE4F}" sibTransId="{E03B7103-0AF6-477B-995E-6D6840443DBC}"/>
    <dgm:cxn modelId="{9595849C-5846-49C4-823C-086FC1CCEB68}" srcId="{8861A47B-829A-4BD2-8B4A-765AA560A1F9}" destId="{11FD4ED1-3DE2-469C-9E8B-F078BBFD361A}" srcOrd="0" destOrd="0" parTransId="{71F2B352-3756-41AD-BC3B-3AE2F14FF765}" sibTransId="{24ACB9AC-5B40-491B-AD95-D8E94B0F08D7}"/>
    <dgm:cxn modelId="{A7B03DB3-AF91-40E3-9995-0369FFD364D6}" type="presOf" srcId="{E03B7103-0AF6-477B-995E-6D6840443DBC}" destId="{3BC0EB86-310D-47A7-AE49-0BF6875049D3}" srcOrd="1" destOrd="0" presId="urn:microsoft.com/office/officeart/2016/7/layout/RepeatingBendingProcessNew"/>
    <dgm:cxn modelId="{C79DD1B7-071E-47F7-9388-EB06611A59B1}" type="presOf" srcId="{8861A47B-829A-4BD2-8B4A-765AA560A1F9}" destId="{41396F63-9661-4A32-B2CA-C4FAD3EA46E3}" srcOrd="0" destOrd="0" presId="urn:microsoft.com/office/officeart/2016/7/layout/RepeatingBendingProcessNew"/>
    <dgm:cxn modelId="{2E3AA9B2-AE10-44DC-B265-54CB16D075BB}" type="presParOf" srcId="{7394C13C-4903-4EE6-A76A-EEF873D11FCB}" destId="{72589092-CC35-4C2F-B9B0-113E32804813}" srcOrd="0" destOrd="0" presId="urn:microsoft.com/office/officeart/2016/7/layout/RepeatingBendingProcessNew"/>
    <dgm:cxn modelId="{E1B1F8C0-2E32-47F1-8992-0B2353739541}" type="presParOf" srcId="{7394C13C-4903-4EE6-A76A-EEF873D11FCB}" destId="{9D9B55CD-8961-43CD-BF9F-B0B9CC4A384D}" srcOrd="1" destOrd="0" presId="urn:microsoft.com/office/officeart/2016/7/layout/RepeatingBendingProcessNew"/>
    <dgm:cxn modelId="{D6DE6B34-99EF-48B9-B33A-275A5CBD0D72}" type="presParOf" srcId="{9D9B55CD-8961-43CD-BF9F-B0B9CC4A384D}" destId="{3BC0EB86-310D-47A7-AE49-0BF6875049D3}" srcOrd="0" destOrd="0" presId="urn:microsoft.com/office/officeart/2016/7/layout/RepeatingBendingProcessNew"/>
    <dgm:cxn modelId="{E6DF527E-2752-44D9-87E7-BE87284A97A1}" type="presParOf" srcId="{7394C13C-4903-4EE6-A76A-EEF873D11FCB}" destId="{41396F63-9661-4A32-B2CA-C4FAD3EA46E3}" srcOrd="2" destOrd="0" presId="urn:microsoft.com/office/officeart/2016/7/layout/RepeatingBendingProcessNew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8E4D70D5-0EC6-4EBB-9E33-FFC855AFF4B3}" type="doc">
      <dgm:prSet loTypeId="urn:microsoft.com/office/officeart/2005/8/layout/hierarchy1" loCatId="hierarchy" qsTypeId="urn:microsoft.com/office/officeart/2005/8/quickstyle/simple1" qsCatId="simple" csTypeId="urn:microsoft.com/office/officeart/2005/8/colors/accent0_3" csCatId="mainScheme" phldr="1"/>
      <dgm:spPr/>
      <dgm:t>
        <a:bodyPr/>
        <a:lstStyle/>
        <a:p>
          <a:endParaRPr lang="en-US"/>
        </a:p>
      </dgm:t>
    </dgm:pt>
    <dgm:pt modelId="{FC7A557D-38BE-4300-B0C8-420C7746B8CC}">
      <dgm:prSet/>
      <dgm:spPr/>
      <dgm:t>
        <a:bodyPr/>
        <a:lstStyle/>
        <a:p>
          <a:r>
            <a:rPr lang="sr-Latn-ME"/>
            <a:t>Transport jona Na, K, H, Ca uz pomoć specifičnih ATP-aza</a:t>
          </a:r>
          <a:endParaRPr lang="en-US"/>
        </a:p>
      </dgm:t>
    </dgm:pt>
    <dgm:pt modelId="{C33E78BC-844C-456F-BF0A-402F5B5A9DA3}" type="parTrans" cxnId="{829C37F9-9401-4E3C-80BF-25DE39817D2C}">
      <dgm:prSet/>
      <dgm:spPr/>
      <dgm:t>
        <a:bodyPr/>
        <a:lstStyle/>
        <a:p>
          <a:endParaRPr lang="en-US"/>
        </a:p>
      </dgm:t>
    </dgm:pt>
    <dgm:pt modelId="{3570B7AE-0BC9-46C5-A5B2-02535AB39F4B}" type="sibTrans" cxnId="{829C37F9-9401-4E3C-80BF-25DE39817D2C}">
      <dgm:prSet/>
      <dgm:spPr/>
      <dgm:t>
        <a:bodyPr/>
        <a:lstStyle/>
        <a:p>
          <a:endParaRPr lang="en-US"/>
        </a:p>
      </dgm:t>
    </dgm:pt>
    <dgm:pt modelId="{22A35ED5-23AB-4F36-A4A6-18D6FFF1936A}">
      <dgm:prSet/>
      <dgm:spPr/>
      <dgm:t>
        <a:bodyPr/>
        <a:lstStyle/>
        <a:p>
          <a:r>
            <a:rPr lang="sr-Latn-ME" dirty="0"/>
            <a:t>Specijalizovani četkasti epitel koji postoji u proksimalnim tubulima značajno povećava resorptivnu površinu epitela 20 puta. </a:t>
          </a:r>
          <a:endParaRPr lang="en-US" dirty="0"/>
        </a:p>
      </dgm:t>
    </dgm:pt>
    <dgm:pt modelId="{64789609-D991-47B0-A36F-2E51323DEDF3}" type="parTrans" cxnId="{6B3EB8AD-E180-4B6F-B8F5-5E4FB0496BE6}">
      <dgm:prSet/>
      <dgm:spPr/>
      <dgm:t>
        <a:bodyPr/>
        <a:lstStyle/>
        <a:p>
          <a:endParaRPr lang="en-US"/>
        </a:p>
      </dgm:t>
    </dgm:pt>
    <dgm:pt modelId="{7B96B6AB-BB33-4C3B-853D-A4E8A31E159C}" type="sibTrans" cxnId="{6B3EB8AD-E180-4B6F-B8F5-5E4FB0496BE6}">
      <dgm:prSet/>
      <dgm:spPr/>
      <dgm:t>
        <a:bodyPr/>
        <a:lstStyle/>
        <a:p>
          <a:endParaRPr lang="en-US"/>
        </a:p>
      </dgm:t>
    </dgm:pt>
    <dgm:pt modelId="{83A814B2-B627-41CE-86D0-7BA993D30470}" type="pres">
      <dgm:prSet presAssocID="{8E4D70D5-0EC6-4EBB-9E33-FFC855AFF4B3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559D4408-7BE4-4DF3-83A9-F0635FA83BBD}" type="pres">
      <dgm:prSet presAssocID="{FC7A557D-38BE-4300-B0C8-420C7746B8CC}" presName="hierRoot1" presStyleCnt="0"/>
      <dgm:spPr/>
    </dgm:pt>
    <dgm:pt modelId="{8EDF0716-181C-4722-8BA3-2247062AC5E0}" type="pres">
      <dgm:prSet presAssocID="{FC7A557D-38BE-4300-B0C8-420C7746B8CC}" presName="composite" presStyleCnt="0"/>
      <dgm:spPr/>
    </dgm:pt>
    <dgm:pt modelId="{555D3445-C3B7-43B5-89B8-8F38110DDCF9}" type="pres">
      <dgm:prSet presAssocID="{FC7A557D-38BE-4300-B0C8-420C7746B8CC}" presName="background" presStyleLbl="node0" presStyleIdx="0" presStyleCnt="2"/>
      <dgm:spPr/>
    </dgm:pt>
    <dgm:pt modelId="{A0B7F9FC-F2F0-4647-9754-2C7DA44C05E7}" type="pres">
      <dgm:prSet presAssocID="{FC7A557D-38BE-4300-B0C8-420C7746B8CC}" presName="text" presStyleLbl="fgAcc0" presStyleIdx="0" presStyleCnt="2">
        <dgm:presLayoutVars>
          <dgm:chPref val="3"/>
        </dgm:presLayoutVars>
      </dgm:prSet>
      <dgm:spPr/>
    </dgm:pt>
    <dgm:pt modelId="{3152E067-801D-40A2-877C-AF8D5DCB9D29}" type="pres">
      <dgm:prSet presAssocID="{FC7A557D-38BE-4300-B0C8-420C7746B8CC}" presName="hierChild2" presStyleCnt="0"/>
      <dgm:spPr/>
    </dgm:pt>
    <dgm:pt modelId="{C6B90E85-D738-425C-BFB0-9A80EFC60461}" type="pres">
      <dgm:prSet presAssocID="{22A35ED5-23AB-4F36-A4A6-18D6FFF1936A}" presName="hierRoot1" presStyleCnt="0"/>
      <dgm:spPr/>
    </dgm:pt>
    <dgm:pt modelId="{9E43EB15-06C0-4677-9EAC-EF25FF292E8E}" type="pres">
      <dgm:prSet presAssocID="{22A35ED5-23AB-4F36-A4A6-18D6FFF1936A}" presName="composite" presStyleCnt="0"/>
      <dgm:spPr/>
    </dgm:pt>
    <dgm:pt modelId="{4D67C87D-7F46-4294-8A66-CBD9482A6BE0}" type="pres">
      <dgm:prSet presAssocID="{22A35ED5-23AB-4F36-A4A6-18D6FFF1936A}" presName="background" presStyleLbl="node0" presStyleIdx="1" presStyleCnt="2"/>
      <dgm:spPr/>
    </dgm:pt>
    <dgm:pt modelId="{C51B9E00-B078-46A5-BA87-86FC5612E3EC}" type="pres">
      <dgm:prSet presAssocID="{22A35ED5-23AB-4F36-A4A6-18D6FFF1936A}" presName="text" presStyleLbl="fgAcc0" presStyleIdx="1" presStyleCnt="2">
        <dgm:presLayoutVars>
          <dgm:chPref val="3"/>
        </dgm:presLayoutVars>
      </dgm:prSet>
      <dgm:spPr/>
    </dgm:pt>
    <dgm:pt modelId="{18B6D3DB-AAC2-4D83-851D-92D2ED1BB38E}" type="pres">
      <dgm:prSet presAssocID="{22A35ED5-23AB-4F36-A4A6-18D6FFF1936A}" presName="hierChild2" presStyleCnt="0"/>
      <dgm:spPr/>
    </dgm:pt>
  </dgm:ptLst>
  <dgm:cxnLst>
    <dgm:cxn modelId="{9A2DAF9F-55EF-4740-931D-5F7BCCADF030}" type="presOf" srcId="{22A35ED5-23AB-4F36-A4A6-18D6FFF1936A}" destId="{C51B9E00-B078-46A5-BA87-86FC5612E3EC}" srcOrd="0" destOrd="0" presId="urn:microsoft.com/office/officeart/2005/8/layout/hierarchy1"/>
    <dgm:cxn modelId="{6B3EB8AD-E180-4B6F-B8F5-5E4FB0496BE6}" srcId="{8E4D70D5-0EC6-4EBB-9E33-FFC855AFF4B3}" destId="{22A35ED5-23AB-4F36-A4A6-18D6FFF1936A}" srcOrd="1" destOrd="0" parTransId="{64789609-D991-47B0-A36F-2E51323DEDF3}" sibTransId="{7B96B6AB-BB33-4C3B-853D-A4E8A31E159C}"/>
    <dgm:cxn modelId="{5239A2BD-963C-4D24-80A3-835A945288A3}" type="presOf" srcId="{FC7A557D-38BE-4300-B0C8-420C7746B8CC}" destId="{A0B7F9FC-F2F0-4647-9754-2C7DA44C05E7}" srcOrd="0" destOrd="0" presId="urn:microsoft.com/office/officeart/2005/8/layout/hierarchy1"/>
    <dgm:cxn modelId="{08D405CB-3C83-4FE1-9595-5F62EECAFA8C}" type="presOf" srcId="{8E4D70D5-0EC6-4EBB-9E33-FFC855AFF4B3}" destId="{83A814B2-B627-41CE-86D0-7BA993D30470}" srcOrd="0" destOrd="0" presId="urn:microsoft.com/office/officeart/2005/8/layout/hierarchy1"/>
    <dgm:cxn modelId="{829C37F9-9401-4E3C-80BF-25DE39817D2C}" srcId="{8E4D70D5-0EC6-4EBB-9E33-FFC855AFF4B3}" destId="{FC7A557D-38BE-4300-B0C8-420C7746B8CC}" srcOrd="0" destOrd="0" parTransId="{C33E78BC-844C-456F-BF0A-402F5B5A9DA3}" sibTransId="{3570B7AE-0BC9-46C5-A5B2-02535AB39F4B}"/>
    <dgm:cxn modelId="{CD39D2D9-DA0E-4A0F-A4B7-FCC1CC25446C}" type="presParOf" srcId="{83A814B2-B627-41CE-86D0-7BA993D30470}" destId="{559D4408-7BE4-4DF3-83A9-F0635FA83BBD}" srcOrd="0" destOrd="0" presId="urn:microsoft.com/office/officeart/2005/8/layout/hierarchy1"/>
    <dgm:cxn modelId="{C20070B7-8CB0-4C92-BA8D-BD03965EDA24}" type="presParOf" srcId="{559D4408-7BE4-4DF3-83A9-F0635FA83BBD}" destId="{8EDF0716-181C-4722-8BA3-2247062AC5E0}" srcOrd="0" destOrd="0" presId="urn:microsoft.com/office/officeart/2005/8/layout/hierarchy1"/>
    <dgm:cxn modelId="{9D0185DF-FD44-4D0D-B971-A9F09041F697}" type="presParOf" srcId="{8EDF0716-181C-4722-8BA3-2247062AC5E0}" destId="{555D3445-C3B7-43B5-89B8-8F38110DDCF9}" srcOrd="0" destOrd="0" presId="urn:microsoft.com/office/officeart/2005/8/layout/hierarchy1"/>
    <dgm:cxn modelId="{E4E8FDAF-5D58-4AED-ABC5-DDEBFD038F1D}" type="presParOf" srcId="{8EDF0716-181C-4722-8BA3-2247062AC5E0}" destId="{A0B7F9FC-F2F0-4647-9754-2C7DA44C05E7}" srcOrd="1" destOrd="0" presId="urn:microsoft.com/office/officeart/2005/8/layout/hierarchy1"/>
    <dgm:cxn modelId="{1F8CD555-E664-4446-97D4-92999775F1D5}" type="presParOf" srcId="{559D4408-7BE4-4DF3-83A9-F0635FA83BBD}" destId="{3152E067-801D-40A2-877C-AF8D5DCB9D29}" srcOrd="1" destOrd="0" presId="urn:microsoft.com/office/officeart/2005/8/layout/hierarchy1"/>
    <dgm:cxn modelId="{86FF88D5-0FA9-4A64-9E25-73392818933C}" type="presParOf" srcId="{83A814B2-B627-41CE-86D0-7BA993D30470}" destId="{C6B90E85-D738-425C-BFB0-9A80EFC60461}" srcOrd="1" destOrd="0" presId="urn:microsoft.com/office/officeart/2005/8/layout/hierarchy1"/>
    <dgm:cxn modelId="{B684AAC7-7F5A-4FD5-83B4-382B907E54BD}" type="presParOf" srcId="{C6B90E85-D738-425C-BFB0-9A80EFC60461}" destId="{9E43EB15-06C0-4677-9EAC-EF25FF292E8E}" srcOrd="0" destOrd="0" presId="urn:microsoft.com/office/officeart/2005/8/layout/hierarchy1"/>
    <dgm:cxn modelId="{24BE0ACF-F19D-4828-BFB3-B9A4EFEFF103}" type="presParOf" srcId="{9E43EB15-06C0-4677-9EAC-EF25FF292E8E}" destId="{4D67C87D-7F46-4294-8A66-CBD9482A6BE0}" srcOrd="0" destOrd="0" presId="urn:microsoft.com/office/officeart/2005/8/layout/hierarchy1"/>
    <dgm:cxn modelId="{D4FF2427-7CFD-4B71-AAA1-B5EDD5FEBE6F}" type="presParOf" srcId="{9E43EB15-06C0-4677-9EAC-EF25FF292E8E}" destId="{C51B9E00-B078-46A5-BA87-86FC5612E3EC}" srcOrd="1" destOrd="0" presId="urn:microsoft.com/office/officeart/2005/8/layout/hierarchy1"/>
    <dgm:cxn modelId="{4AE71FBE-398A-4C51-AC75-922B9B1CF86F}" type="presParOf" srcId="{C6B90E85-D738-425C-BFB0-9A80EFC60461}" destId="{18B6D3DB-AAC2-4D83-851D-92D2ED1BB38E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D68B170E-AD20-4EDB-B90F-ED939B8A87F3}" type="doc">
      <dgm:prSet loTypeId="urn:microsoft.com/office/officeart/2016/7/layout/LinearBlockProcessNumbered" loCatId="process" qsTypeId="urn:microsoft.com/office/officeart/2005/8/quickstyle/simple1" qsCatId="simple" csTypeId="urn:microsoft.com/office/officeart/2005/8/colors/colorful1" csCatId="colorful"/>
      <dgm:spPr/>
      <dgm:t>
        <a:bodyPr/>
        <a:lstStyle/>
        <a:p>
          <a:endParaRPr lang="en-US"/>
        </a:p>
      </dgm:t>
    </dgm:pt>
    <dgm:pt modelId="{ED9289EB-BA45-4429-A0A1-99DD929E4198}">
      <dgm:prSet/>
      <dgm:spPr/>
      <dgm:t>
        <a:bodyPr/>
        <a:lstStyle/>
        <a:p>
          <a:r>
            <a:rPr lang="sr-Latn-ME"/>
            <a:t>Na difunduje u ćeliju zahvaljujući aktivnosti Na-K ATP-azne pumpe (apikalno u ćeliju)</a:t>
          </a:r>
          <a:endParaRPr lang="en-US"/>
        </a:p>
      </dgm:t>
    </dgm:pt>
    <dgm:pt modelId="{CFC7FBA1-01AD-4876-A121-8AB13BEB770B}" type="parTrans" cxnId="{40045CBB-A87F-4447-84E4-153218A94BED}">
      <dgm:prSet/>
      <dgm:spPr/>
      <dgm:t>
        <a:bodyPr/>
        <a:lstStyle/>
        <a:p>
          <a:endParaRPr lang="en-US"/>
        </a:p>
      </dgm:t>
    </dgm:pt>
    <dgm:pt modelId="{8EA058CD-3BF8-4FF5-BFCA-96D9BCDB94B3}" type="sibTrans" cxnId="{40045CBB-A87F-4447-84E4-153218A94BED}">
      <dgm:prSet phldrT="01" phldr="0"/>
      <dgm:spPr/>
      <dgm:t>
        <a:bodyPr/>
        <a:lstStyle/>
        <a:p>
          <a:r>
            <a:rPr lang="en-US"/>
            <a:t>01</a:t>
          </a:r>
        </a:p>
      </dgm:t>
    </dgm:pt>
    <dgm:pt modelId="{9C503EC3-B12D-4349-839F-1C2404B04233}">
      <dgm:prSet/>
      <dgm:spPr/>
      <dgm:t>
        <a:bodyPr/>
        <a:lstStyle/>
        <a:p>
          <a:r>
            <a:rPr lang="sr-Latn-ME"/>
            <a:t>Kroz bazolateralnu membranu prolazi nasuprot elektrohemijskom gradijentu – energiju obezbjeđuje Na-K ATP azna pumpa i dospijeva u bubrežni intersticijum</a:t>
          </a:r>
          <a:endParaRPr lang="en-US"/>
        </a:p>
      </dgm:t>
    </dgm:pt>
    <dgm:pt modelId="{E5EBBD85-EE6F-4707-A659-CD4F25FB077A}" type="parTrans" cxnId="{9A559C84-DAD5-4033-BB3D-5A8C337E9C1C}">
      <dgm:prSet/>
      <dgm:spPr/>
      <dgm:t>
        <a:bodyPr/>
        <a:lstStyle/>
        <a:p>
          <a:endParaRPr lang="en-US"/>
        </a:p>
      </dgm:t>
    </dgm:pt>
    <dgm:pt modelId="{BAD84D3B-CD71-46A5-B3C8-BD39BD1C7A94}" type="sibTrans" cxnId="{9A559C84-DAD5-4033-BB3D-5A8C337E9C1C}">
      <dgm:prSet phldrT="02" phldr="0"/>
      <dgm:spPr/>
      <dgm:t>
        <a:bodyPr/>
        <a:lstStyle/>
        <a:p>
          <a:r>
            <a:rPr lang="en-US"/>
            <a:t>02</a:t>
          </a:r>
        </a:p>
      </dgm:t>
    </dgm:pt>
    <dgm:pt modelId="{92589089-CD8C-4D6E-B238-C8EF08BA74A4}">
      <dgm:prSet/>
      <dgm:spPr/>
      <dgm:t>
        <a:bodyPr/>
        <a:lstStyle/>
        <a:p>
          <a:r>
            <a:rPr lang="sr-Latn-ME"/>
            <a:t>Na, voda i ostale supstance se resorbuju u peritubularne kapilare ultrafiltracijom (pasivni proces) na osnocu gradijenta između hisdrostatskog pritiska i koloidoosmotskog pritiska</a:t>
          </a:r>
          <a:endParaRPr lang="en-US"/>
        </a:p>
      </dgm:t>
    </dgm:pt>
    <dgm:pt modelId="{271625BE-8ED7-4615-8319-773E6A760D3F}" type="parTrans" cxnId="{2B77BACF-8A26-49F5-9245-8138490D685C}">
      <dgm:prSet/>
      <dgm:spPr/>
      <dgm:t>
        <a:bodyPr/>
        <a:lstStyle/>
        <a:p>
          <a:endParaRPr lang="en-US"/>
        </a:p>
      </dgm:t>
    </dgm:pt>
    <dgm:pt modelId="{C58F298B-A317-4B90-B4E7-6D0D18584480}" type="sibTrans" cxnId="{2B77BACF-8A26-49F5-9245-8138490D685C}">
      <dgm:prSet phldrT="03" phldr="0"/>
      <dgm:spPr/>
      <dgm:t>
        <a:bodyPr/>
        <a:lstStyle/>
        <a:p>
          <a:r>
            <a:rPr lang="en-US"/>
            <a:t>03</a:t>
          </a:r>
        </a:p>
      </dgm:t>
    </dgm:pt>
    <dgm:pt modelId="{D6A8C8A3-C07C-4542-89CD-0D903ADC84FA}" type="pres">
      <dgm:prSet presAssocID="{D68B170E-AD20-4EDB-B90F-ED939B8A87F3}" presName="Name0" presStyleCnt="0">
        <dgm:presLayoutVars>
          <dgm:animLvl val="lvl"/>
          <dgm:resizeHandles val="exact"/>
        </dgm:presLayoutVars>
      </dgm:prSet>
      <dgm:spPr/>
    </dgm:pt>
    <dgm:pt modelId="{B3CEE1F3-F1B1-46D7-A5E7-D3C60FD5844C}" type="pres">
      <dgm:prSet presAssocID="{ED9289EB-BA45-4429-A0A1-99DD929E4198}" presName="compositeNode" presStyleCnt="0">
        <dgm:presLayoutVars>
          <dgm:bulletEnabled val="1"/>
        </dgm:presLayoutVars>
      </dgm:prSet>
      <dgm:spPr/>
    </dgm:pt>
    <dgm:pt modelId="{1AA7C820-54CC-4926-B292-B0F974E9D122}" type="pres">
      <dgm:prSet presAssocID="{ED9289EB-BA45-4429-A0A1-99DD929E4198}" presName="bgRect" presStyleLbl="alignNode1" presStyleIdx="0" presStyleCnt="3"/>
      <dgm:spPr/>
    </dgm:pt>
    <dgm:pt modelId="{E9CBBA89-69F1-4166-BA22-BDED490B6C68}" type="pres">
      <dgm:prSet presAssocID="{8EA058CD-3BF8-4FF5-BFCA-96D9BCDB94B3}" presName="sibTransNodeRect" presStyleLbl="alignNode1" presStyleIdx="0" presStyleCnt="3">
        <dgm:presLayoutVars>
          <dgm:chMax val="0"/>
          <dgm:bulletEnabled val="1"/>
        </dgm:presLayoutVars>
      </dgm:prSet>
      <dgm:spPr/>
    </dgm:pt>
    <dgm:pt modelId="{201B2FE4-A15E-4022-92EA-73AA16ED0B8A}" type="pres">
      <dgm:prSet presAssocID="{ED9289EB-BA45-4429-A0A1-99DD929E4198}" presName="nodeRect" presStyleLbl="alignNode1" presStyleIdx="0" presStyleCnt="3">
        <dgm:presLayoutVars>
          <dgm:bulletEnabled val="1"/>
        </dgm:presLayoutVars>
      </dgm:prSet>
      <dgm:spPr/>
    </dgm:pt>
    <dgm:pt modelId="{2F908D27-C4F8-4ABA-A45E-C5826846FA65}" type="pres">
      <dgm:prSet presAssocID="{8EA058CD-3BF8-4FF5-BFCA-96D9BCDB94B3}" presName="sibTrans" presStyleCnt="0"/>
      <dgm:spPr/>
    </dgm:pt>
    <dgm:pt modelId="{1DEC81D5-AF8D-46E6-9603-6F489A637262}" type="pres">
      <dgm:prSet presAssocID="{9C503EC3-B12D-4349-839F-1C2404B04233}" presName="compositeNode" presStyleCnt="0">
        <dgm:presLayoutVars>
          <dgm:bulletEnabled val="1"/>
        </dgm:presLayoutVars>
      </dgm:prSet>
      <dgm:spPr/>
    </dgm:pt>
    <dgm:pt modelId="{2F58B0E9-2FB8-4DFA-870B-655F0A8E684F}" type="pres">
      <dgm:prSet presAssocID="{9C503EC3-B12D-4349-839F-1C2404B04233}" presName="bgRect" presStyleLbl="alignNode1" presStyleIdx="1" presStyleCnt="3"/>
      <dgm:spPr/>
    </dgm:pt>
    <dgm:pt modelId="{625CB7D1-7A5C-44B3-B7C7-0EFF0285AF39}" type="pres">
      <dgm:prSet presAssocID="{BAD84D3B-CD71-46A5-B3C8-BD39BD1C7A94}" presName="sibTransNodeRect" presStyleLbl="alignNode1" presStyleIdx="1" presStyleCnt="3">
        <dgm:presLayoutVars>
          <dgm:chMax val="0"/>
          <dgm:bulletEnabled val="1"/>
        </dgm:presLayoutVars>
      </dgm:prSet>
      <dgm:spPr/>
    </dgm:pt>
    <dgm:pt modelId="{931D8142-F5C0-4B96-8127-566E743A4F99}" type="pres">
      <dgm:prSet presAssocID="{9C503EC3-B12D-4349-839F-1C2404B04233}" presName="nodeRect" presStyleLbl="alignNode1" presStyleIdx="1" presStyleCnt="3">
        <dgm:presLayoutVars>
          <dgm:bulletEnabled val="1"/>
        </dgm:presLayoutVars>
      </dgm:prSet>
      <dgm:spPr/>
    </dgm:pt>
    <dgm:pt modelId="{AAEC6806-BDDD-4ECC-879D-84E41563E360}" type="pres">
      <dgm:prSet presAssocID="{BAD84D3B-CD71-46A5-B3C8-BD39BD1C7A94}" presName="sibTrans" presStyleCnt="0"/>
      <dgm:spPr/>
    </dgm:pt>
    <dgm:pt modelId="{4F033920-CC73-492F-8876-5AA8CDF3D5DC}" type="pres">
      <dgm:prSet presAssocID="{92589089-CD8C-4D6E-B238-C8EF08BA74A4}" presName="compositeNode" presStyleCnt="0">
        <dgm:presLayoutVars>
          <dgm:bulletEnabled val="1"/>
        </dgm:presLayoutVars>
      </dgm:prSet>
      <dgm:spPr/>
    </dgm:pt>
    <dgm:pt modelId="{667BD0B3-B2B1-4BC6-8BBB-C4D33F556C73}" type="pres">
      <dgm:prSet presAssocID="{92589089-CD8C-4D6E-B238-C8EF08BA74A4}" presName="bgRect" presStyleLbl="alignNode1" presStyleIdx="2" presStyleCnt="3"/>
      <dgm:spPr/>
    </dgm:pt>
    <dgm:pt modelId="{B607F65F-9F72-46FC-9C8E-6C96FF537049}" type="pres">
      <dgm:prSet presAssocID="{C58F298B-A317-4B90-B4E7-6D0D18584480}" presName="sibTransNodeRect" presStyleLbl="alignNode1" presStyleIdx="2" presStyleCnt="3">
        <dgm:presLayoutVars>
          <dgm:chMax val="0"/>
          <dgm:bulletEnabled val="1"/>
        </dgm:presLayoutVars>
      </dgm:prSet>
      <dgm:spPr/>
    </dgm:pt>
    <dgm:pt modelId="{95A5C387-9D15-42CE-AA00-0D10FEC80154}" type="pres">
      <dgm:prSet presAssocID="{92589089-CD8C-4D6E-B238-C8EF08BA74A4}" presName="nodeRect" presStyleLbl="alignNode1" presStyleIdx="2" presStyleCnt="3">
        <dgm:presLayoutVars>
          <dgm:bulletEnabled val="1"/>
        </dgm:presLayoutVars>
      </dgm:prSet>
      <dgm:spPr/>
    </dgm:pt>
  </dgm:ptLst>
  <dgm:cxnLst>
    <dgm:cxn modelId="{89166F0E-CE71-46B8-9EF4-DC3C1AB32E61}" type="presOf" srcId="{92589089-CD8C-4D6E-B238-C8EF08BA74A4}" destId="{95A5C387-9D15-42CE-AA00-0D10FEC80154}" srcOrd="1" destOrd="0" presId="urn:microsoft.com/office/officeart/2016/7/layout/LinearBlockProcessNumbered"/>
    <dgm:cxn modelId="{2AF53B11-E1A8-49EB-80AC-216D66CA89E7}" type="presOf" srcId="{9C503EC3-B12D-4349-839F-1C2404B04233}" destId="{931D8142-F5C0-4B96-8127-566E743A4F99}" srcOrd="1" destOrd="0" presId="urn:microsoft.com/office/officeart/2016/7/layout/LinearBlockProcessNumbered"/>
    <dgm:cxn modelId="{0991541A-DEE2-4776-ACFE-C97364CCC1E9}" type="presOf" srcId="{BAD84D3B-CD71-46A5-B3C8-BD39BD1C7A94}" destId="{625CB7D1-7A5C-44B3-B7C7-0EFF0285AF39}" srcOrd="0" destOrd="0" presId="urn:microsoft.com/office/officeart/2016/7/layout/LinearBlockProcessNumbered"/>
    <dgm:cxn modelId="{0234D739-1B32-4CE5-93B8-35597889BDF3}" type="presOf" srcId="{ED9289EB-BA45-4429-A0A1-99DD929E4198}" destId="{201B2FE4-A15E-4022-92EA-73AA16ED0B8A}" srcOrd="1" destOrd="0" presId="urn:microsoft.com/office/officeart/2016/7/layout/LinearBlockProcessNumbered"/>
    <dgm:cxn modelId="{81C49B6A-41F6-434F-885D-9019C7C57023}" type="presOf" srcId="{92589089-CD8C-4D6E-B238-C8EF08BA74A4}" destId="{667BD0B3-B2B1-4BC6-8BBB-C4D33F556C73}" srcOrd="0" destOrd="0" presId="urn:microsoft.com/office/officeart/2016/7/layout/LinearBlockProcessNumbered"/>
    <dgm:cxn modelId="{D51C6D52-1E8D-420A-A0C0-3405064901D1}" type="presOf" srcId="{9C503EC3-B12D-4349-839F-1C2404B04233}" destId="{2F58B0E9-2FB8-4DFA-870B-655F0A8E684F}" srcOrd="0" destOrd="0" presId="urn:microsoft.com/office/officeart/2016/7/layout/LinearBlockProcessNumbered"/>
    <dgm:cxn modelId="{79E5F053-28EC-47C9-A790-73A8F875F8E5}" type="presOf" srcId="{C58F298B-A317-4B90-B4E7-6D0D18584480}" destId="{B607F65F-9F72-46FC-9C8E-6C96FF537049}" srcOrd="0" destOrd="0" presId="urn:microsoft.com/office/officeart/2016/7/layout/LinearBlockProcessNumbered"/>
    <dgm:cxn modelId="{9A559C84-DAD5-4033-BB3D-5A8C337E9C1C}" srcId="{D68B170E-AD20-4EDB-B90F-ED939B8A87F3}" destId="{9C503EC3-B12D-4349-839F-1C2404B04233}" srcOrd="1" destOrd="0" parTransId="{E5EBBD85-EE6F-4707-A659-CD4F25FB077A}" sibTransId="{BAD84D3B-CD71-46A5-B3C8-BD39BD1C7A94}"/>
    <dgm:cxn modelId="{79976594-2007-4CCD-B0F0-8FC4F7D4C1E7}" type="presOf" srcId="{D68B170E-AD20-4EDB-B90F-ED939B8A87F3}" destId="{D6A8C8A3-C07C-4542-89CD-0D903ADC84FA}" srcOrd="0" destOrd="0" presId="urn:microsoft.com/office/officeart/2016/7/layout/LinearBlockProcessNumbered"/>
    <dgm:cxn modelId="{40045CBB-A87F-4447-84E4-153218A94BED}" srcId="{D68B170E-AD20-4EDB-B90F-ED939B8A87F3}" destId="{ED9289EB-BA45-4429-A0A1-99DD929E4198}" srcOrd="0" destOrd="0" parTransId="{CFC7FBA1-01AD-4876-A121-8AB13BEB770B}" sibTransId="{8EA058CD-3BF8-4FF5-BFCA-96D9BCDB94B3}"/>
    <dgm:cxn modelId="{2B77BACF-8A26-49F5-9245-8138490D685C}" srcId="{D68B170E-AD20-4EDB-B90F-ED939B8A87F3}" destId="{92589089-CD8C-4D6E-B238-C8EF08BA74A4}" srcOrd="2" destOrd="0" parTransId="{271625BE-8ED7-4615-8319-773E6A760D3F}" sibTransId="{C58F298B-A317-4B90-B4E7-6D0D18584480}"/>
    <dgm:cxn modelId="{0005ECF0-BAEC-42E3-9C19-88A6CFEE3DD9}" type="presOf" srcId="{ED9289EB-BA45-4429-A0A1-99DD929E4198}" destId="{1AA7C820-54CC-4926-B292-B0F974E9D122}" srcOrd="0" destOrd="0" presId="urn:microsoft.com/office/officeart/2016/7/layout/LinearBlockProcessNumbered"/>
    <dgm:cxn modelId="{FD070FF2-EA34-4114-A531-009A988C7F99}" type="presOf" srcId="{8EA058CD-3BF8-4FF5-BFCA-96D9BCDB94B3}" destId="{E9CBBA89-69F1-4166-BA22-BDED490B6C68}" srcOrd="0" destOrd="0" presId="urn:microsoft.com/office/officeart/2016/7/layout/LinearBlockProcessNumbered"/>
    <dgm:cxn modelId="{B22BCF2E-F42B-4635-803B-B970ED71BDAE}" type="presParOf" srcId="{D6A8C8A3-C07C-4542-89CD-0D903ADC84FA}" destId="{B3CEE1F3-F1B1-46D7-A5E7-D3C60FD5844C}" srcOrd="0" destOrd="0" presId="urn:microsoft.com/office/officeart/2016/7/layout/LinearBlockProcessNumbered"/>
    <dgm:cxn modelId="{EE307C4E-FE7F-4A25-830A-395D28A8E97B}" type="presParOf" srcId="{B3CEE1F3-F1B1-46D7-A5E7-D3C60FD5844C}" destId="{1AA7C820-54CC-4926-B292-B0F974E9D122}" srcOrd="0" destOrd="0" presId="urn:microsoft.com/office/officeart/2016/7/layout/LinearBlockProcessNumbered"/>
    <dgm:cxn modelId="{ABA900BD-63EC-4497-B07E-A7DCE951F8CE}" type="presParOf" srcId="{B3CEE1F3-F1B1-46D7-A5E7-D3C60FD5844C}" destId="{E9CBBA89-69F1-4166-BA22-BDED490B6C68}" srcOrd="1" destOrd="0" presId="urn:microsoft.com/office/officeart/2016/7/layout/LinearBlockProcessNumbered"/>
    <dgm:cxn modelId="{F802FDBA-4A87-4DAB-B2AF-F87E58B85034}" type="presParOf" srcId="{B3CEE1F3-F1B1-46D7-A5E7-D3C60FD5844C}" destId="{201B2FE4-A15E-4022-92EA-73AA16ED0B8A}" srcOrd="2" destOrd="0" presId="urn:microsoft.com/office/officeart/2016/7/layout/LinearBlockProcessNumbered"/>
    <dgm:cxn modelId="{4B04AB5F-02FA-48F1-9BB9-A75E9F851B44}" type="presParOf" srcId="{D6A8C8A3-C07C-4542-89CD-0D903ADC84FA}" destId="{2F908D27-C4F8-4ABA-A45E-C5826846FA65}" srcOrd="1" destOrd="0" presId="urn:microsoft.com/office/officeart/2016/7/layout/LinearBlockProcessNumbered"/>
    <dgm:cxn modelId="{2C85145D-CF66-4BA0-B986-7662964C1C50}" type="presParOf" srcId="{D6A8C8A3-C07C-4542-89CD-0D903ADC84FA}" destId="{1DEC81D5-AF8D-46E6-9603-6F489A637262}" srcOrd="2" destOrd="0" presId="urn:microsoft.com/office/officeart/2016/7/layout/LinearBlockProcessNumbered"/>
    <dgm:cxn modelId="{A63ACEA1-A0F5-4634-A369-25F214A8CA89}" type="presParOf" srcId="{1DEC81D5-AF8D-46E6-9603-6F489A637262}" destId="{2F58B0E9-2FB8-4DFA-870B-655F0A8E684F}" srcOrd="0" destOrd="0" presId="urn:microsoft.com/office/officeart/2016/7/layout/LinearBlockProcessNumbered"/>
    <dgm:cxn modelId="{7A85DE63-A437-4C0E-AA9F-B65221230702}" type="presParOf" srcId="{1DEC81D5-AF8D-46E6-9603-6F489A637262}" destId="{625CB7D1-7A5C-44B3-B7C7-0EFF0285AF39}" srcOrd="1" destOrd="0" presId="urn:microsoft.com/office/officeart/2016/7/layout/LinearBlockProcessNumbered"/>
    <dgm:cxn modelId="{A5EDAA8F-87BC-4A7B-8745-EEF69D758E17}" type="presParOf" srcId="{1DEC81D5-AF8D-46E6-9603-6F489A637262}" destId="{931D8142-F5C0-4B96-8127-566E743A4F99}" srcOrd="2" destOrd="0" presId="urn:microsoft.com/office/officeart/2016/7/layout/LinearBlockProcessNumbered"/>
    <dgm:cxn modelId="{2B933F4D-BF64-4E58-B053-2EFF31216DB9}" type="presParOf" srcId="{D6A8C8A3-C07C-4542-89CD-0D903ADC84FA}" destId="{AAEC6806-BDDD-4ECC-879D-84E41563E360}" srcOrd="3" destOrd="0" presId="urn:microsoft.com/office/officeart/2016/7/layout/LinearBlockProcessNumbered"/>
    <dgm:cxn modelId="{B418E040-DE26-4589-AC00-FE861F471E70}" type="presParOf" srcId="{D6A8C8A3-C07C-4542-89CD-0D903ADC84FA}" destId="{4F033920-CC73-492F-8876-5AA8CDF3D5DC}" srcOrd="4" destOrd="0" presId="urn:microsoft.com/office/officeart/2016/7/layout/LinearBlockProcessNumbered"/>
    <dgm:cxn modelId="{6293CA3E-D45A-44A3-AE03-43762B75FC10}" type="presParOf" srcId="{4F033920-CC73-492F-8876-5AA8CDF3D5DC}" destId="{667BD0B3-B2B1-4BC6-8BBB-C4D33F556C73}" srcOrd="0" destOrd="0" presId="urn:microsoft.com/office/officeart/2016/7/layout/LinearBlockProcessNumbered"/>
    <dgm:cxn modelId="{920C655D-FD84-49E2-88AA-CE9B7B4A188F}" type="presParOf" srcId="{4F033920-CC73-492F-8876-5AA8CDF3D5DC}" destId="{B607F65F-9F72-46FC-9C8E-6C96FF537049}" srcOrd="1" destOrd="0" presId="urn:microsoft.com/office/officeart/2016/7/layout/LinearBlockProcessNumbered"/>
    <dgm:cxn modelId="{FC6AC198-C6BD-4DC9-A0F8-9086BE3F91AB}" type="presParOf" srcId="{4F033920-CC73-492F-8876-5AA8CDF3D5DC}" destId="{95A5C387-9D15-42CE-AA00-0D10FEC80154}" srcOrd="2" destOrd="0" presId="urn:microsoft.com/office/officeart/2016/7/layout/LinearBlockProcessNumbered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4F9A666C-0487-4718-9E85-573D4DCE10EC}" type="doc">
      <dgm:prSet loTypeId="urn:microsoft.com/office/officeart/2005/8/layout/hierarchy1" loCatId="hierarchy" qsTypeId="urn:microsoft.com/office/officeart/2005/8/quickstyle/simple1" qsCatId="simple" csTypeId="urn:microsoft.com/office/officeart/2005/8/colors/accent5_2" csCatId="accent5"/>
      <dgm:spPr/>
      <dgm:t>
        <a:bodyPr/>
        <a:lstStyle/>
        <a:p>
          <a:endParaRPr lang="en-US"/>
        </a:p>
      </dgm:t>
    </dgm:pt>
    <dgm:pt modelId="{9DB05A4D-7F7C-45D3-A174-690AD34A0B47}">
      <dgm:prSet/>
      <dgm:spPr/>
      <dgm:t>
        <a:bodyPr/>
        <a:lstStyle/>
        <a:p>
          <a:r>
            <a:rPr lang="sr-Latn-ME"/>
            <a:t>Dvije ili više supstanci reaguju sa specifičnim nosačem i zajedno se transportuju kroz membranu korišćenjem energije indirektno iz izvora.</a:t>
          </a:r>
          <a:endParaRPr lang="en-US"/>
        </a:p>
      </dgm:t>
    </dgm:pt>
    <dgm:pt modelId="{E1BD3E68-3F1D-458D-A6FE-8466463571FF}" type="parTrans" cxnId="{AC83C6A5-8E43-4992-8291-79F022CFA33C}">
      <dgm:prSet/>
      <dgm:spPr/>
      <dgm:t>
        <a:bodyPr/>
        <a:lstStyle/>
        <a:p>
          <a:endParaRPr lang="en-US"/>
        </a:p>
      </dgm:t>
    </dgm:pt>
    <dgm:pt modelId="{CFEE319D-3F19-4C9F-B8F7-894767B5165B}" type="sibTrans" cxnId="{AC83C6A5-8E43-4992-8291-79F022CFA33C}">
      <dgm:prSet/>
      <dgm:spPr/>
      <dgm:t>
        <a:bodyPr/>
        <a:lstStyle/>
        <a:p>
          <a:endParaRPr lang="en-US"/>
        </a:p>
      </dgm:t>
    </dgm:pt>
    <dgm:pt modelId="{C2DC1759-DDCD-40E3-93C3-15B2CB526FC1}">
      <dgm:prSet/>
      <dgm:spPr/>
      <dgm:t>
        <a:bodyPr/>
        <a:lstStyle/>
        <a:p>
          <a:r>
            <a:rPr lang="sr-Latn-ME"/>
            <a:t>Pr transport Na zajedno sa glukozom; transport Na obezbjeđuje energiju iz ATP i ta oslobođenja energija se koristi i za transpot glukoze, naravno nasuprot elektrohemijskog gradijenta. </a:t>
          </a:r>
          <a:endParaRPr lang="en-US"/>
        </a:p>
      </dgm:t>
    </dgm:pt>
    <dgm:pt modelId="{D52E4043-D7C0-4F39-8828-3618646A2FE6}" type="parTrans" cxnId="{4FF9D524-AD15-4DB8-937B-429CDE73FDAF}">
      <dgm:prSet/>
      <dgm:spPr/>
      <dgm:t>
        <a:bodyPr/>
        <a:lstStyle/>
        <a:p>
          <a:endParaRPr lang="en-US"/>
        </a:p>
      </dgm:t>
    </dgm:pt>
    <dgm:pt modelId="{41BB6F74-1EE4-4CA1-9EF5-7F25CDFACC72}" type="sibTrans" cxnId="{4FF9D524-AD15-4DB8-937B-429CDE73FDAF}">
      <dgm:prSet/>
      <dgm:spPr/>
      <dgm:t>
        <a:bodyPr/>
        <a:lstStyle/>
        <a:p>
          <a:endParaRPr lang="en-US"/>
        </a:p>
      </dgm:t>
    </dgm:pt>
    <dgm:pt modelId="{24B807BC-C95E-491F-A800-C5A2E4DA5B40}" type="pres">
      <dgm:prSet presAssocID="{4F9A666C-0487-4718-9E85-573D4DCE10EC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DE2A540D-1B83-44A0-B02B-94FBED9971E4}" type="pres">
      <dgm:prSet presAssocID="{9DB05A4D-7F7C-45D3-A174-690AD34A0B47}" presName="hierRoot1" presStyleCnt="0"/>
      <dgm:spPr/>
    </dgm:pt>
    <dgm:pt modelId="{4B01E47A-097F-402B-A701-86A71465D546}" type="pres">
      <dgm:prSet presAssocID="{9DB05A4D-7F7C-45D3-A174-690AD34A0B47}" presName="composite" presStyleCnt="0"/>
      <dgm:spPr/>
    </dgm:pt>
    <dgm:pt modelId="{8253C0C4-4ACE-4592-889B-72BAEB95D866}" type="pres">
      <dgm:prSet presAssocID="{9DB05A4D-7F7C-45D3-A174-690AD34A0B47}" presName="background" presStyleLbl="node0" presStyleIdx="0" presStyleCnt="2"/>
      <dgm:spPr/>
    </dgm:pt>
    <dgm:pt modelId="{F925D5A3-AC1F-4FF9-A952-240F24A68DE6}" type="pres">
      <dgm:prSet presAssocID="{9DB05A4D-7F7C-45D3-A174-690AD34A0B47}" presName="text" presStyleLbl="fgAcc0" presStyleIdx="0" presStyleCnt="2">
        <dgm:presLayoutVars>
          <dgm:chPref val="3"/>
        </dgm:presLayoutVars>
      </dgm:prSet>
      <dgm:spPr/>
    </dgm:pt>
    <dgm:pt modelId="{45DADBCC-4FBF-49E0-A83F-1F4B24183B90}" type="pres">
      <dgm:prSet presAssocID="{9DB05A4D-7F7C-45D3-A174-690AD34A0B47}" presName="hierChild2" presStyleCnt="0"/>
      <dgm:spPr/>
    </dgm:pt>
    <dgm:pt modelId="{7AF2AB9E-66A5-4460-B068-3E9AA4ED4678}" type="pres">
      <dgm:prSet presAssocID="{C2DC1759-DDCD-40E3-93C3-15B2CB526FC1}" presName="hierRoot1" presStyleCnt="0"/>
      <dgm:spPr/>
    </dgm:pt>
    <dgm:pt modelId="{AA58B7FF-F3B8-4E5E-9951-3CC99724C41B}" type="pres">
      <dgm:prSet presAssocID="{C2DC1759-DDCD-40E3-93C3-15B2CB526FC1}" presName="composite" presStyleCnt="0"/>
      <dgm:spPr/>
    </dgm:pt>
    <dgm:pt modelId="{C6676835-0510-48C5-A1F5-D6E31F538B78}" type="pres">
      <dgm:prSet presAssocID="{C2DC1759-DDCD-40E3-93C3-15B2CB526FC1}" presName="background" presStyleLbl="node0" presStyleIdx="1" presStyleCnt="2"/>
      <dgm:spPr/>
    </dgm:pt>
    <dgm:pt modelId="{159A358C-DAC2-4BB5-A14C-4C8514CA800F}" type="pres">
      <dgm:prSet presAssocID="{C2DC1759-DDCD-40E3-93C3-15B2CB526FC1}" presName="text" presStyleLbl="fgAcc0" presStyleIdx="1" presStyleCnt="2">
        <dgm:presLayoutVars>
          <dgm:chPref val="3"/>
        </dgm:presLayoutVars>
      </dgm:prSet>
      <dgm:spPr/>
    </dgm:pt>
    <dgm:pt modelId="{9A91402F-F881-4C33-85FA-C255EDE4AE2A}" type="pres">
      <dgm:prSet presAssocID="{C2DC1759-DDCD-40E3-93C3-15B2CB526FC1}" presName="hierChild2" presStyleCnt="0"/>
      <dgm:spPr/>
    </dgm:pt>
  </dgm:ptLst>
  <dgm:cxnLst>
    <dgm:cxn modelId="{4FF9D524-AD15-4DB8-937B-429CDE73FDAF}" srcId="{4F9A666C-0487-4718-9E85-573D4DCE10EC}" destId="{C2DC1759-DDCD-40E3-93C3-15B2CB526FC1}" srcOrd="1" destOrd="0" parTransId="{D52E4043-D7C0-4F39-8828-3618646A2FE6}" sibTransId="{41BB6F74-1EE4-4CA1-9EF5-7F25CDFACC72}"/>
    <dgm:cxn modelId="{38E2EA38-E870-431F-B6DC-A8DC54798464}" type="presOf" srcId="{C2DC1759-DDCD-40E3-93C3-15B2CB526FC1}" destId="{159A358C-DAC2-4BB5-A14C-4C8514CA800F}" srcOrd="0" destOrd="0" presId="urn:microsoft.com/office/officeart/2005/8/layout/hierarchy1"/>
    <dgm:cxn modelId="{780496A5-0E25-4CC6-942B-673C6596FC1E}" type="presOf" srcId="{4F9A666C-0487-4718-9E85-573D4DCE10EC}" destId="{24B807BC-C95E-491F-A800-C5A2E4DA5B40}" srcOrd="0" destOrd="0" presId="urn:microsoft.com/office/officeart/2005/8/layout/hierarchy1"/>
    <dgm:cxn modelId="{AC83C6A5-8E43-4992-8291-79F022CFA33C}" srcId="{4F9A666C-0487-4718-9E85-573D4DCE10EC}" destId="{9DB05A4D-7F7C-45D3-A174-690AD34A0B47}" srcOrd="0" destOrd="0" parTransId="{E1BD3E68-3F1D-458D-A6FE-8466463571FF}" sibTransId="{CFEE319D-3F19-4C9F-B8F7-894767B5165B}"/>
    <dgm:cxn modelId="{5F22B9DB-D193-4514-A973-C0AC4DD01BF6}" type="presOf" srcId="{9DB05A4D-7F7C-45D3-A174-690AD34A0B47}" destId="{F925D5A3-AC1F-4FF9-A952-240F24A68DE6}" srcOrd="0" destOrd="0" presId="urn:microsoft.com/office/officeart/2005/8/layout/hierarchy1"/>
    <dgm:cxn modelId="{58BD8E4E-96FA-4C47-9588-46771C3AF495}" type="presParOf" srcId="{24B807BC-C95E-491F-A800-C5A2E4DA5B40}" destId="{DE2A540D-1B83-44A0-B02B-94FBED9971E4}" srcOrd="0" destOrd="0" presId="urn:microsoft.com/office/officeart/2005/8/layout/hierarchy1"/>
    <dgm:cxn modelId="{BF1C2B4B-1AFD-4146-9F90-66E5DFF146BB}" type="presParOf" srcId="{DE2A540D-1B83-44A0-B02B-94FBED9971E4}" destId="{4B01E47A-097F-402B-A701-86A71465D546}" srcOrd="0" destOrd="0" presId="urn:microsoft.com/office/officeart/2005/8/layout/hierarchy1"/>
    <dgm:cxn modelId="{67D9D3A2-3CD4-46C8-A75A-F19EDC13D05E}" type="presParOf" srcId="{4B01E47A-097F-402B-A701-86A71465D546}" destId="{8253C0C4-4ACE-4592-889B-72BAEB95D866}" srcOrd="0" destOrd="0" presId="urn:microsoft.com/office/officeart/2005/8/layout/hierarchy1"/>
    <dgm:cxn modelId="{84642758-3734-4F7E-BABC-DB098518F2DB}" type="presParOf" srcId="{4B01E47A-097F-402B-A701-86A71465D546}" destId="{F925D5A3-AC1F-4FF9-A952-240F24A68DE6}" srcOrd="1" destOrd="0" presId="urn:microsoft.com/office/officeart/2005/8/layout/hierarchy1"/>
    <dgm:cxn modelId="{489264C2-6C36-4550-AB10-6CC89B6A2705}" type="presParOf" srcId="{DE2A540D-1B83-44A0-B02B-94FBED9971E4}" destId="{45DADBCC-4FBF-49E0-A83F-1F4B24183B90}" srcOrd="1" destOrd="0" presId="urn:microsoft.com/office/officeart/2005/8/layout/hierarchy1"/>
    <dgm:cxn modelId="{D23342B1-3C14-4E59-9B5D-872EBC6D435C}" type="presParOf" srcId="{24B807BC-C95E-491F-A800-C5A2E4DA5B40}" destId="{7AF2AB9E-66A5-4460-B068-3E9AA4ED4678}" srcOrd="1" destOrd="0" presId="urn:microsoft.com/office/officeart/2005/8/layout/hierarchy1"/>
    <dgm:cxn modelId="{3C86E893-9ADF-41A2-BACE-C7B1D10B0493}" type="presParOf" srcId="{7AF2AB9E-66A5-4460-B068-3E9AA4ED4678}" destId="{AA58B7FF-F3B8-4E5E-9951-3CC99724C41B}" srcOrd="0" destOrd="0" presId="urn:microsoft.com/office/officeart/2005/8/layout/hierarchy1"/>
    <dgm:cxn modelId="{5FECDF8E-BE89-4096-BC15-B00DF4C59BB6}" type="presParOf" srcId="{AA58B7FF-F3B8-4E5E-9951-3CC99724C41B}" destId="{C6676835-0510-48C5-A1F5-D6E31F538B78}" srcOrd="0" destOrd="0" presId="urn:microsoft.com/office/officeart/2005/8/layout/hierarchy1"/>
    <dgm:cxn modelId="{64054B9D-1705-4FEF-9616-D9276CCA2FE4}" type="presParOf" srcId="{AA58B7FF-F3B8-4E5E-9951-3CC99724C41B}" destId="{159A358C-DAC2-4BB5-A14C-4C8514CA800F}" srcOrd="1" destOrd="0" presId="urn:microsoft.com/office/officeart/2005/8/layout/hierarchy1"/>
    <dgm:cxn modelId="{C9AF2E61-518B-4DBC-978E-36C44B1D95A8}" type="presParOf" srcId="{7AF2AB9E-66A5-4460-B068-3E9AA4ED4678}" destId="{9A91402F-F881-4C33-85FA-C255EDE4AE2A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F325DE0C-1A40-40C5-8A89-05F8D7982D49}" type="doc">
      <dgm:prSet loTypeId="urn:microsoft.com/office/officeart/2005/8/layout/hierarchy1" loCatId="hierarchy" qsTypeId="urn:microsoft.com/office/officeart/2005/8/quickstyle/simple1" qsCatId="simple" csTypeId="urn:microsoft.com/office/officeart/2005/8/colors/accent0_3" csCatId="mainScheme"/>
      <dgm:spPr/>
      <dgm:t>
        <a:bodyPr/>
        <a:lstStyle/>
        <a:p>
          <a:endParaRPr lang="en-US"/>
        </a:p>
      </dgm:t>
    </dgm:pt>
    <dgm:pt modelId="{2C8ADE89-3EDA-4C77-B94C-AF059254EAC6}">
      <dgm:prSet/>
      <dgm:spPr/>
      <dgm:t>
        <a:bodyPr/>
        <a:lstStyle/>
        <a:p>
          <a:r>
            <a:rPr lang="sr-Latn-ME"/>
            <a:t>Odnosi se na kontratransport supstanci sa Na jona (energija se oslobađa zbog kretanja jona Na nasuprot gradijentu)</a:t>
          </a:r>
          <a:endParaRPr lang="en-US"/>
        </a:p>
      </dgm:t>
    </dgm:pt>
    <dgm:pt modelId="{B9C6BEDC-681E-42A3-AE63-A2954CAA5E79}" type="parTrans" cxnId="{27934968-0C17-4A43-93C0-3B8D7847091B}">
      <dgm:prSet/>
      <dgm:spPr/>
      <dgm:t>
        <a:bodyPr/>
        <a:lstStyle/>
        <a:p>
          <a:endParaRPr lang="en-US"/>
        </a:p>
      </dgm:t>
    </dgm:pt>
    <dgm:pt modelId="{9A621ACF-6E54-403A-A23D-C85AFC03B7D6}" type="sibTrans" cxnId="{27934968-0C17-4A43-93C0-3B8D7847091B}">
      <dgm:prSet/>
      <dgm:spPr/>
      <dgm:t>
        <a:bodyPr/>
        <a:lstStyle/>
        <a:p>
          <a:endParaRPr lang="en-US"/>
        </a:p>
      </dgm:t>
    </dgm:pt>
    <dgm:pt modelId="{2B257C3F-F73F-44DC-BD2E-B17C7CC7E142}">
      <dgm:prSet/>
      <dgm:spPr/>
      <dgm:t>
        <a:bodyPr/>
        <a:lstStyle/>
        <a:p>
          <a:r>
            <a:rPr lang="sr-Latn-ME"/>
            <a:t>Pr.  je kontratransport H jona sa jonima Na, pri čemu ulazak Na u ćeliju je praćeno izbacivanjem H jona iz ćelije</a:t>
          </a:r>
          <a:endParaRPr lang="en-US"/>
        </a:p>
      </dgm:t>
    </dgm:pt>
    <dgm:pt modelId="{E2634047-2E0E-4E5E-876A-C862F931D399}" type="parTrans" cxnId="{441F1360-D42A-4158-B600-54D00CBD4CB6}">
      <dgm:prSet/>
      <dgm:spPr/>
      <dgm:t>
        <a:bodyPr/>
        <a:lstStyle/>
        <a:p>
          <a:endParaRPr lang="en-US"/>
        </a:p>
      </dgm:t>
    </dgm:pt>
    <dgm:pt modelId="{4BF72F67-F514-421A-B809-E347304182CE}" type="sibTrans" cxnId="{441F1360-D42A-4158-B600-54D00CBD4CB6}">
      <dgm:prSet/>
      <dgm:spPr/>
      <dgm:t>
        <a:bodyPr/>
        <a:lstStyle/>
        <a:p>
          <a:endParaRPr lang="en-US"/>
        </a:p>
      </dgm:t>
    </dgm:pt>
    <dgm:pt modelId="{CFC60FFA-3DD6-4F32-AE91-FC34AE9D52E6}" type="pres">
      <dgm:prSet presAssocID="{F325DE0C-1A40-40C5-8A89-05F8D7982D49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A5347891-91F6-428E-A720-322F06373121}" type="pres">
      <dgm:prSet presAssocID="{2C8ADE89-3EDA-4C77-B94C-AF059254EAC6}" presName="hierRoot1" presStyleCnt="0"/>
      <dgm:spPr/>
    </dgm:pt>
    <dgm:pt modelId="{CD7BA85E-F001-43CB-880B-598559489DA0}" type="pres">
      <dgm:prSet presAssocID="{2C8ADE89-3EDA-4C77-B94C-AF059254EAC6}" presName="composite" presStyleCnt="0"/>
      <dgm:spPr/>
    </dgm:pt>
    <dgm:pt modelId="{319DE9BE-7878-4005-881F-C19222094596}" type="pres">
      <dgm:prSet presAssocID="{2C8ADE89-3EDA-4C77-B94C-AF059254EAC6}" presName="background" presStyleLbl="node0" presStyleIdx="0" presStyleCnt="2"/>
      <dgm:spPr/>
    </dgm:pt>
    <dgm:pt modelId="{3DD8982B-345A-4AB5-A534-47C177C93510}" type="pres">
      <dgm:prSet presAssocID="{2C8ADE89-3EDA-4C77-B94C-AF059254EAC6}" presName="text" presStyleLbl="fgAcc0" presStyleIdx="0" presStyleCnt="2">
        <dgm:presLayoutVars>
          <dgm:chPref val="3"/>
        </dgm:presLayoutVars>
      </dgm:prSet>
      <dgm:spPr/>
    </dgm:pt>
    <dgm:pt modelId="{EC39F69C-AA43-4B32-907A-4F65347E57DF}" type="pres">
      <dgm:prSet presAssocID="{2C8ADE89-3EDA-4C77-B94C-AF059254EAC6}" presName="hierChild2" presStyleCnt="0"/>
      <dgm:spPr/>
    </dgm:pt>
    <dgm:pt modelId="{F3DB7D1C-EAA6-4C66-8D7A-BFBBC5A14CA5}" type="pres">
      <dgm:prSet presAssocID="{2B257C3F-F73F-44DC-BD2E-B17C7CC7E142}" presName="hierRoot1" presStyleCnt="0"/>
      <dgm:spPr/>
    </dgm:pt>
    <dgm:pt modelId="{AB770500-CD7D-49DC-8D96-6FD5A60D1382}" type="pres">
      <dgm:prSet presAssocID="{2B257C3F-F73F-44DC-BD2E-B17C7CC7E142}" presName="composite" presStyleCnt="0"/>
      <dgm:spPr/>
    </dgm:pt>
    <dgm:pt modelId="{275A30BF-C08E-4BBA-8C75-E339733FC196}" type="pres">
      <dgm:prSet presAssocID="{2B257C3F-F73F-44DC-BD2E-B17C7CC7E142}" presName="background" presStyleLbl="node0" presStyleIdx="1" presStyleCnt="2"/>
      <dgm:spPr/>
    </dgm:pt>
    <dgm:pt modelId="{97170FC5-C23C-4E66-A2C2-3CE565DBB6FE}" type="pres">
      <dgm:prSet presAssocID="{2B257C3F-F73F-44DC-BD2E-B17C7CC7E142}" presName="text" presStyleLbl="fgAcc0" presStyleIdx="1" presStyleCnt="2">
        <dgm:presLayoutVars>
          <dgm:chPref val="3"/>
        </dgm:presLayoutVars>
      </dgm:prSet>
      <dgm:spPr/>
    </dgm:pt>
    <dgm:pt modelId="{71837283-695E-442C-96D8-07F0AFC0E281}" type="pres">
      <dgm:prSet presAssocID="{2B257C3F-F73F-44DC-BD2E-B17C7CC7E142}" presName="hierChild2" presStyleCnt="0"/>
      <dgm:spPr/>
    </dgm:pt>
  </dgm:ptLst>
  <dgm:cxnLst>
    <dgm:cxn modelId="{FB163138-DFCF-45BD-90E7-B1B1802E5695}" type="presOf" srcId="{2B257C3F-F73F-44DC-BD2E-B17C7CC7E142}" destId="{97170FC5-C23C-4E66-A2C2-3CE565DBB6FE}" srcOrd="0" destOrd="0" presId="urn:microsoft.com/office/officeart/2005/8/layout/hierarchy1"/>
    <dgm:cxn modelId="{441F1360-D42A-4158-B600-54D00CBD4CB6}" srcId="{F325DE0C-1A40-40C5-8A89-05F8D7982D49}" destId="{2B257C3F-F73F-44DC-BD2E-B17C7CC7E142}" srcOrd="1" destOrd="0" parTransId="{E2634047-2E0E-4E5E-876A-C862F931D399}" sibTransId="{4BF72F67-F514-421A-B809-E347304182CE}"/>
    <dgm:cxn modelId="{18DAAE43-8D92-45FC-8816-46E0BF48A391}" type="presOf" srcId="{2C8ADE89-3EDA-4C77-B94C-AF059254EAC6}" destId="{3DD8982B-345A-4AB5-A534-47C177C93510}" srcOrd="0" destOrd="0" presId="urn:microsoft.com/office/officeart/2005/8/layout/hierarchy1"/>
    <dgm:cxn modelId="{27934968-0C17-4A43-93C0-3B8D7847091B}" srcId="{F325DE0C-1A40-40C5-8A89-05F8D7982D49}" destId="{2C8ADE89-3EDA-4C77-B94C-AF059254EAC6}" srcOrd="0" destOrd="0" parTransId="{B9C6BEDC-681E-42A3-AE63-A2954CAA5E79}" sibTransId="{9A621ACF-6E54-403A-A23D-C85AFC03B7D6}"/>
    <dgm:cxn modelId="{9CF8669C-8531-4BD6-8122-384D3ADB93C8}" type="presOf" srcId="{F325DE0C-1A40-40C5-8A89-05F8D7982D49}" destId="{CFC60FFA-3DD6-4F32-AE91-FC34AE9D52E6}" srcOrd="0" destOrd="0" presId="urn:microsoft.com/office/officeart/2005/8/layout/hierarchy1"/>
    <dgm:cxn modelId="{253A443C-4B0E-4E93-9F21-DD31243D7B8E}" type="presParOf" srcId="{CFC60FFA-3DD6-4F32-AE91-FC34AE9D52E6}" destId="{A5347891-91F6-428E-A720-322F06373121}" srcOrd="0" destOrd="0" presId="urn:microsoft.com/office/officeart/2005/8/layout/hierarchy1"/>
    <dgm:cxn modelId="{991F3BF7-31B0-4EBC-A0AD-09B37F4AF127}" type="presParOf" srcId="{A5347891-91F6-428E-A720-322F06373121}" destId="{CD7BA85E-F001-43CB-880B-598559489DA0}" srcOrd="0" destOrd="0" presId="urn:microsoft.com/office/officeart/2005/8/layout/hierarchy1"/>
    <dgm:cxn modelId="{BDCBAF6C-5CC7-45B3-92D4-3E2894C2617D}" type="presParOf" srcId="{CD7BA85E-F001-43CB-880B-598559489DA0}" destId="{319DE9BE-7878-4005-881F-C19222094596}" srcOrd="0" destOrd="0" presId="urn:microsoft.com/office/officeart/2005/8/layout/hierarchy1"/>
    <dgm:cxn modelId="{F9604501-08DF-4BD0-B192-F59E8079E19F}" type="presParOf" srcId="{CD7BA85E-F001-43CB-880B-598559489DA0}" destId="{3DD8982B-345A-4AB5-A534-47C177C93510}" srcOrd="1" destOrd="0" presId="urn:microsoft.com/office/officeart/2005/8/layout/hierarchy1"/>
    <dgm:cxn modelId="{B4D96E37-4344-4546-A896-04A07F02290D}" type="presParOf" srcId="{A5347891-91F6-428E-A720-322F06373121}" destId="{EC39F69C-AA43-4B32-907A-4F65347E57DF}" srcOrd="1" destOrd="0" presId="urn:microsoft.com/office/officeart/2005/8/layout/hierarchy1"/>
    <dgm:cxn modelId="{BAF7A79A-9960-4D9F-A5B2-97E7F6DFF68C}" type="presParOf" srcId="{CFC60FFA-3DD6-4F32-AE91-FC34AE9D52E6}" destId="{F3DB7D1C-EAA6-4C66-8D7A-BFBBC5A14CA5}" srcOrd="1" destOrd="0" presId="urn:microsoft.com/office/officeart/2005/8/layout/hierarchy1"/>
    <dgm:cxn modelId="{5BF2AC3A-FABA-4092-A2DB-F03DF94A3FF8}" type="presParOf" srcId="{F3DB7D1C-EAA6-4C66-8D7A-BFBBC5A14CA5}" destId="{AB770500-CD7D-49DC-8D96-6FD5A60D1382}" srcOrd="0" destOrd="0" presId="urn:microsoft.com/office/officeart/2005/8/layout/hierarchy1"/>
    <dgm:cxn modelId="{57DBFDF8-922D-4EDB-A685-73A69165FE6F}" type="presParOf" srcId="{AB770500-CD7D-49DC-8D96-6FD5A60D1382}" destId="{275A30BF-C08E-4BBA-8C75-E339733FC196}" srcOrd="0" destOrd="0" presId="urn:microsoft.com/office/officeart/2005/8/layout/hierarchy1"/>
    <dgm:cxn modelId="{3A7B1305-DD21-4AB1-A91D-9CE50A4EAE5C}" type="presParOf" srcId="{AB770500-CD7D-49DC-8D96-6FD5A60D1382}" destId="{97170FC5-C23C-4E66-A2C2-3CE565DBB6FE}" srcOrd="1" destOrd="0" presId="urn:microsoft.com/office/officeart/2005/8/layout/hierarchy1"/>
    <dgm:cxn modelId="{6331F4BE-2D5F-487D-82CD-E577E734A9AA}" type="presParOf" srcId="{F3DB7D1C-EAA6-4C66-8D7A-BFBBC5A14CA5}" destId="{71837283-695E-442C-96D8-07F0AFC0E281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B7D37593-48BC-4826-9B44-BE276507990F}" type="doc">
      <dgm:prSet loTypeId="urn:microsoft.com/office/officeart/2005/8/layout/hierarchy1" loCatId="hierarchy" qsTypeId="urn:microsoft.com/office/officeart/2005/8/quickstyle/simple1" qsCatId="simple" csTypeId="urn:microsoft.com/office/officeart/2005/8/colors/accent5_2" csCatId="accent5"/>
      <dgm:spPr/>
      <dgm:t>
        <a:bodyPr/>
        <a:lstStyle/>
        <a:p>
          <a:endParaRPr lang="en-US"/>
        </a:p>
      </dgm:t>
    </dgm:pt>
    <dgm:pt modelId="{51EA0AFA-3E88-407B-B461-22CC21795CDD}">
      <dgm:prSet/>
      <dgm:spPr/>
      <dgm:t>
        <a:bodyPr/>
        <a:lstStyle/>
        <a:p>
          <a:r>
            <a:rPr lang="sr-Latn-ME"/>
            <a:t>Odvija se na nivou epitelnih ćelija u proksimalnim tubulima koji imaju sposobnost pinocitoze velikih molekula kao što su proteini.</a:t>
          </a:r>
          <a:endParaRPr lang="en-US"/>
        </a:p>
      </dgm:t>
    </dgm:pt>
    <dgm:pt modelId="{0A070DB6-B834-40CE-8545-98E716861342}" type="parTrans" cxnId="{C11737B5-9D92-4F26-9F60-F2344B9F2ABD}">
      <dgm:prSet/>
      <dgm:spPr/>
      <dgm:t>
        <a:bodyPr/>
        <a:lstStyle/>
        <a:p>
          <a:endParaRPr lang="en-US"/>
        </a:p>
      </dgm:t>
    </dgm:pt>
    <dgm:pt modelId="{F106C6AB-A24F-4666-90D1-68CA7268DF5A}" type="sibTrans" cxnId="{C11737B5-9D92-4F26-9F60-F2344B9F2ABD}">
      <dgm:prSet/>
      <dgm:spPr/>
      <dgm:t>
        <a:bodyPr/>
        <a:lstStyle/>
        <a:p>
          <a:endParaRPr lang="en-US"/>
        </a:p>
      </dgm:t>
    </dgm:pt>
    <dgm:pt modelId="{F67BE1AA-9431-4F4B-94AA-881FF74C7DE2}">
      <dgm:prSet/>
      <dgm:spPr/>
      <dgm:t>
        <a:bodyPr/>
        <a:lstStyle/>
        <a:p>
          <a:r>
            <a:rPr lang="sr-Latn-ME"/>
            <a:t>Protein se veže za epitelnu ćeliju čija se membrana ivaginira, napravi se vezikula, i u toj vezikuli se on razrgrađuje do nivoa amino kisjelina koje se transportuju u bubrežni intersticijum. </a:t>
          </a:r>
          <a:endParaRPr lang="en-US"/>
        </a:p>
      </dgm:t>
    </dgm:pt>
    <dgm:pt modelId="{C014B63E-27E6-4147-BC4B-278C717ED3D1}" type="parTrans" cxnId="{BAD48981-8F5C-4E35-8996-A82CC4C40A17}">
      <dgm:prSet/>
      <dgm:spPr/>
      <dgm:t>
        <a:bodyPr/>
        <a:lstStyle/>
        <a:p>
          <a:endParaRPr lang="en-US"/>
        </a:p>
      </dgm:t>
    </dgm:pt>
    <dgm:pt modelId="{9357691B-6FA6-47BC-B615-5E4EE6394F4D}" type="sibTrans" cxnId="{BAD48981-8F5C-4E35-8996-A82CC4C40A17}">
      <dgm:prSet/>
      <dgm:spPr/>
      <dgm:t>
        <a:bodyPr/>
        <a:lstStyle/>
        <a:p>
          <a:endParaRPr lang="en-US"/>
        </a:p>
      </dgm:t>
    </dgm:pt>
    <dgm:pt modelId="{29273650-47F0-4EA6-9D6B-3C6CAE0E424D}" type="pres">
      <dgm:prSet presAssocID="{B7D37593-48BC-4826-9B44-BE276507990F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A3B76F6F-D91A-4707-9292-C0BEB9F7255E}" type="pres">
      <dgm:prSet presAssocID="{51EA0AFA-3E88-407B-B461-22CC21795CDD}" presName="hierRoot1" presStyleCnt="0"/>
      <dgm:spPr/>
    </dgm:pt>
    <dgm:pt modelId="{C94C489C-B69E-42C6-A668-09462758EA49}" type="pres">
      <dgm:prSet presAssocID="{51EA0AFA-3E88-407B-B461-22CC21795CDD}" presName="composite" presStyleCnt="0"/>
      <dgm:spPr/>
    </dgm:pt>
    <dgm:pt modelId="{FB271EE2-2782-4450-8BEA-52917840F07A}" type="pres">
      <dgm:prSet presAssocID="{51EA0AFA-3E88-407B-B461-22CC21795CDD}" presName="background" presStyleLbl="node0" presStyleIdx="0" presStyleCnt="2"/>
      <dgm:spPr/>
    </dgm:pt>
    <dgm:pt modelId="{0B22E4EF-11E8-42F5-9DAA-1F07BBC48125}" type="pres">
      <dgm:prSet presAssocID="{51EA0AFA-3E88-407B-B461-22CC21795CDD}" presName="text" presStyleLbl="fgAcc0" presStyleIdx="0" presStyleCnt="2">
        <dgm:presLayoutVars>
          <dgm:chPref val="3"/>
        </dgm:presLayoutVars>
      </dgm:prSet>
      <dgm:spPr/>
    </dgm:pt>
    <dgm:pt modelId="{59C72EF5-0251-44F3-BD62-5FA05787A00A}" type="pres">
      <dgm:prSet presAssocID="{51EA0AFA-3E88-407B-B461-22CC21795CDD}" presName="hierChild2" presStyleCnt="0"/>
      <dgm:spPr/>
    </dgm:pt>
    <dgm:pt modelId="{DA6DCD37-4C60-4E8A-8911-28A0ACCA6D80}" type="pres">
      <dgm:prSet presAssocID="{F67BE1AA-9431-4F4B-94AA-881FF74C7DE2}" presName="hierRoot1" presStyleCnt="0"/>
      <dgm:spPr/>
    </dgm:pt>
    <dgm:pt modelId="{6362CAE4-9246-4653-849E-9DCB6E4DB038}" type="pres">
      <dgm:prSet presAssocID="{F67BE1AA-9431-4F4B-94AA-881FF74C7DE2}" presName="composite" presStyleCnt="0"/>
      <dgm:spPr/>
    </dgm:pt>
    <dgm:pt modelId="{117B9664-2E51-487A-A415-0E345005FF9A}" type="pres">
      <dgm:prSet presAssocID="{F67BE1AA-9431-4F4B-94AA-881FF74C7DE2}" presName="background" presStyleLbl="node0" presStyleIdx="1" presStyleCnt="2"/>
      <dgm:spPr/>
    </dgm:pt>
    <dgm:pt modelId="{36CB5F69-1828-47E5-9255-DA473ACD4EC7}" type="pres">
      <dgm:prSet presAssocID="{F67BE1AA-9431-4F4B-94AA-881FF74C7DE2}" presName="text" presStyleLbl="fgAcc0" presStyleIdx="1" presStyleCnt="2">
        <dgm:presLayoutVars>
          <dgm:chPref val="3"/>
        </dgm:presLayoutVars>
      </dgm:prSet>
      <dgm:spPr/>
    </dgm:pt>
    <dgm:pt modelId="{BF327FAB-350D-47BC-AA28-5A06B284B3FD}" type="pres">
      <dgm:prSet presAssocID="{F67BE1AA-9431-4F4B-94AA-881FF74C7DE2}" presName="hierChild2" presStyleCnt="0"/>
      <dgm:spPr/>
    </dgm:pt>
  </dgm:ptLst>
  <dgm:cxnLst>
    <dgm:cxn modelId="{9A75D219-2BE8-4D75-8276-D2E6BF8BD3B5}" type="presOf" srcId="{B7D37593-48BC-4826-9B44-BE276507990F}" destId="{29273650-47F0-4EA6-9D6B-3C6CAE0E424D}" srcOrd="0" destOrd="0" presId="urn:microsoft.com/office/officeart/2005/8/layout/hierarchy1"/>
    <dgm:cxn modelId="{BAD48981-8F5C-4E35-8996-A82CC4C40A17}" srcId="{B7D37593-48BC-4826-9B44-BE276507990F}" destId="{F67BE1AA-9431-4F4B-94AA-881FF74C7DE2}" srcOrd="1" destOrd="0" parTransId="{C014B63E-27E6-4147-BC4B-278C717ED3D1}" sibTransId="{9357691B-6FA6-47BC-B615-5E4EE6394F4D}"/>
    <dgm:cxn modelId="{C11737B5-9D92-4F26-9F60-F2344B9F2ABD}" srcId="{B7D37593-48BC-4826-9B44-BE276507990F}" destId="{51EA0AFA-3E88-407B-B461-22CC21795CDD}" srcOrd="0" destOrd="0" parTransId="{0A070DB6-B834-40CE-8545-98E716861342}" sibTransId="{F106C6AB-A24F-4666-90D1-68CA7268DF5A}"/>
    <dgm:cxn modelId="{6E593BCC-782B-4BBF-AA58-2775609AFA71}" type="presOf" srcId="{F67BE1AA-9431-4F4B-94AA-881FF74C7DE2}" destId="{36CB5F69-1828-47E5-9255-DA473ACD4EC7}" srcOrd="0" destOrd="0" presId="urn:microsoft.com/office/officeart/2005/8/layout/hierarchy1"/>
    <dgm:cxn modelId="{F09095F6-FBFA-426A-8E83-35E47F33C7A8}" type="presOf" srcId="{51EA0AFA-3E88-407B-B461-22CC21795CDD}" destId="{0B22E4EF-11E8-42F5-9DAA-1F07BBC48125}" srcOrd="0" destOrd="0" presId="urn:microsoft.com/office/officeart/2005/8/layout/hierarchy1"/>
    <dgm:cxn modelId="{36682119-1F2D-47F1-8B7B-04D43B06063D}" type="presParOf" srcId="{29273650-47F0-4EA6-9D6B-3C6CAE0E424D}" destId="{A3B76F6F-D91A-4707-9292-C0BEB9F7255E}" srcOrd="0" destOrd="0" presId="urn:microsoft.com/office/officeart/2005/8/layout/hierarchy1"/>
    <dgm:cxn modelId="{A0D2B543-DA68-4CC0-91CE-FD4660563575}" type="presParOf" srcId="{A3B76F6F-D91A-4707-9292-C0BEB9F7255E}" destId="{C94C489C-B69E-42C6-A668-09462758EA49}" srcOrd="0" destOrd="0" presId="urn:microsoft.com/office/officeart/2005/8/layout/hierarchy1"/>
    <dgm:cxn modelId="{7A112C98-4690-4D1F-931A-40544BB6E03A}" type="presParOf" srcId="{C94C489C-B69E-42C6-A668-09462758EA49}" destId="{FB271EE2-2782-4450-8BEA-52917840F07A}" srcOrd="0" destOrd="0" presId="urn:microsoft.com/office/officeart/2005/8/layout/hierarchy1"/>
    <dgm:cxn modelId="{AFC70B5C-8A2D-4727-A2E8-0D3A4B694FA9}" type="presParOf" srcId="{C94C489C-B69E-42C6-A668-09462758EA49}" destId="{0B22E4EF-11E8-42F5-9DAA-1F07BBC48125}" srcOrd="1" destOrd="0" presId="urn:microsoft.com/office/officeart/2005/8/layout/hierarchy1"/>
    <dgm:cxn modelId="{8EE83E19-3D32-42F4-AB2F-C42B32AF46EA}" type="presParOf" srcId="{A3B76F6F-D91A-4707-9292-C0BEB9F7255E}" destId="{59C72EF5-0251-44F3-BD62-5FA05787A00A}" srcOrd="1" destOrd="0" presId="urn:microsoft.com/office/officeart/2005/8/layout/hierarchy1"/>
    <dgm:cxn modelId="{4E40E5AE-5855-45AE-A05E-2F2D0C9AF6EC}" type="presParOf" srcId="{29273650-47F0-4EA6-9D6B-3C6CAE0E424D}" destId="{DA6DCD37-4C60-4E8A-8911-28A0ACCA6D80}" srcOrd="1" destOrd="0" presId="urn:microsoft.com/office/officeart/2005/8/layout/hierarchy1"/>
    <dgm:cxn modelId="{8141DA04-AEB0-4889-AF96-B422A976ED56}" type="presParOf" srcId="{DA6DCD37-4C60-4E8A-8911-28A0ACCA6D80}" destId="{6362CAE4-9246-4653-849E-9DCB6E4DB038}" srcOrd="0" destOrd="0" presId="urn:microsoft.com/office/officeart/2005/8/layout/hierarchy1"/>
    <dgm:cxn modelId="{EB832002-6583-4EA8-80ED-66335F8A4021}" type="presParOf" srcId="{6362CAE4-9246-4653-849E-9DCB6E4DB038}" destId="{117B9664-2E51-487A-A415-0E345005FF9A}" srcOrd="0" destOrd="0" presId="urn:microsoft.com/office/officeart/2005/8/layout/hierarchy1"/>
    <dgm:cxn modelId="{764B2248-C89D-4CCF-8912-825F875FAC5A}" type="presParOf" srcId="{6362CAE4-9246-4653-849E-9DCB6E4DB038}" destId="{36CB5F69-1828-47E5-9255-DA473ACD4EC7}" srcOrd="1" destOrd="0" presId="urn:microsoft.com/office/officeart/2005/8/layout/hierarchy1"/>
    <dgm:cxn modelId="{D60C1D69-75A9-445A-AEF6-88FB35C5661C}" type="presParOf" srcId="{DA6DCD37-4C60-4E8A-8911-28A0ACCA6D80}" destId="{BF327FAB-350D-47BC-AA28-5A06B284B3FD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E23EB8A-6A76-4A7F-A78D-15E7FABE760D}">
      <dsp:nvSpPr>
        <dsp:cNvPr id="0" name=""/>
        <dsp:cNvSpPr/>
      </dsp:nvSpPr>
      <dsp:spPr>
        <a:xfrm>
          <a:off x="0" y="109595"/>
          <a:ext cx="10515600" cy="1551420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8590" tIns="148590" rIns="148590" bIns="148590" numCol="1" spcCol="1270" anchor="ctr" anchorCtr="0">
          <a:noAutofit/>
        </a:bodyPr>
        <a:lstStyle/>
        <a:p>
          <a:pPr marL="0" lvl="0" indent="0" algn="l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r-Latn-ME" sz="3900" kern="1200"/>
            <a:t>Supstance koje se resorbuju moraju se transportovat:</a:t>
          </a:r>
          <a:endParaRPr lang="en-US" sz="3900" kern="1200"/>
        </a:p>
      </dsp:txBody>
      <dsp:txXfrm>
        <a:off x="75734" y="185329"/>
        <a:ext cx="10364132" cy="1399952"/>
      </dsp:txXfrm>
    </dsp:sp>
    <dsp:sp modelId="{1619F4EB-4D95-47DB-83AD-E04244B0DF37}">
      <dsp:nvSpPr>
        <dsp:cNvPr id="0" name=""/>
        <dsp:cNvSpPr/>
      </dsp:nvSpPr>
      <dsp:spPr>
        <a:xfrm>
          <a:off x="0" y="1661015"/>
          <a:ext cx="10515600" cy="102930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33870" tIns="49530" rIns="277368" bIns="49530" numCol="1" spcCol="1270" anchor="t" anchorCtr="0">
          <a:noAutofit/>
        </a:bodyPr>
        <a:lstStyle/>
        <a:p>
          <a:pPr marL="285750" lvl="1" indent="-285750" algn="l" defTabSz="13335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sr-Latn-ME" sz="3000" kern="1200"/>
            <a:t>Prvo kroz epitelnu membranu tubula u bubrežni intersticijum</a:t>
          </a:r>
          <a:endParaRPr lang="en-US" sz="3000" kern="1200"/>
        </a:p>
        <a:p>
          <a:pPr marL="285750" lvl="1" indent="-285750" algn="l" defTabSz="13335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sr-Latn-ME" sz="3000" kern="1200"/>
            <a:t>Potom, kroz peritubularnu kapilarnu membranu nazad u krv</a:t>
          </a:r>
          <a:endParaRPr lang="en-US" sz="3000" kern="1200"/>
        </a:p>
      </dsp:txBody>
      <dsp:txXfrm>
        <a:off x="0" y="1661015"/>
        <a:ext cx="10515600" cy="1029307"/>
      </dsp:txXfrm>
    </dsp:sp>
    <dsp:sp modelId="{2CE72016-D890-4E71-8708-0C8F15F138A3}">
      <dsp:nvSpPr>
        <dsp:cNvPr id="0" name=""/>
        <dsp:cNvSpPr/>
      </dsp:nvSpPr>
      <dsp:spPr>
        <a:xfrm>
          <a:off x="0" y="2690322"/>
          <a:ext cx="10515600" cy="1551420"/>
        </a:xfrm>
        <a:prstGeom prst="roundRect">
          <a:avLst/>
        </a:prstGeom>
        <a:solidFill>
          <a:schemeClr val="accent5">
            <a:hueOff val="-6758543"/>
            <a:satOff val="-17419"/>
            <a:lumOff val="-1176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8590" tIns="148590" rIns="148590" bIns="148590" numCol="1" spcCol="1270" anchor="ctr" anchorCtr="0">
          <a:noAutofit/>
        </a:bodyPr>
        <a:lstStyle/>
        <a:p>
          <a:pPr marL="0" lvl="0" indent="0" algn="l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r-Latn-ME" sz="3900" kern="1200"/>
            <a:t>Prema tome ona podrazumijeva postojanje i aktivaciju PASIVNIH I AKTIVNIH mehanizama</a:t>
          </a:r>
          <a:endParaRPr lang="en-US" sz="3900" kern="1200"/>
        </a:p>
      </dsp:txBody>
      <dsp:txXfrm>
        <a:off x="75734" y="2766056"/>
        <a:ext cx="10364132" cy="139995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D9B55CD-8961-43CD-BF9F-B0B9CC4A384D}">
      <dsp:nvSpPr>
        <dsp:cNvPr id="0" name=""/>
        <dsp:cNvSpPr/>
      </dsp:nvSpPr>
      <dsp:spPr>
        <a:xfrm>
          <a:off x="4713943" y="2129949"/>
          <a:ext cx="1053513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1053513" y="45720"/>
              </a:lnTo>
            </a:path>
          </a:pathLst>
        </a:custGeom>
        <a:noFill/>
        <a:ln w="63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5213597" y="2170248"/>
        <a:ext cx="54205" cy="10841"/>
      </dsp:txXfrm>
    </dsp:sp>
    <dsp:sp modelId="{72589092-CC35-4C2F-B9B0-113E32804813}">
      <dsp:nvSpPr>
        <dsp:cNvPr id="0" name=""/>
        <dsp:cNvSpPr/>
      </dsp:nvSpPr>
      <dsp:spPr>
        <a:xfrm>
          <a:off x="2207" y="761608"/>
          <a:ext cx="4713535" cy="2828121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0967" tIns="242441" rIns="230967" bIns="242441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r-Latn-ME" sz="2300" kern="1200"/>
            <a:t>Podrazumijeva transport supstance nasuprot elektrohemijskom gradijentu i neophodna je energija. Nezaobilazno je da transport kroz epitelne ćelije tubula može da bude: transcelularan i paracelularan.</a:t>
          </a:r>
          <a:endParaRPr lang="en-US" sz="2300" kern="1200"/>
        </a:p>
      </dsp:txBody>
      <dsp:txXfrm>
        <a:off x="2207" y="761608"/>
        <a:ext cx="4713535" cy="2828121"/>
      </dsp:txXfrm>
    </dsp:sp>
    <dsp:sp modelId="{41396F63-9661-4A32-B2CA-C4FAD3EA46E3}">
      <dsp:nvSpPr>
        <dsp:cNvPr id="0" name=""/>
        <dsp:cNvSpPr/>
      </dsp:nvSpPr>
      <dsp:spPr>
        <a:xfrm>
          <a:off x="5799856" y="761608"/>
          <a:ext cx="4713535" cy="2828121"/>
        </a:xfrm>
        <a:prstGeom prst="rect">
          <a:avLst/>
        </a:prstGeom>
        <a:solidFill>
          <a:schemeClr val="accent2">
            <a:hueOff val="-1455363"/>
            <a:satOff val="-83928"/>
            <a:lumOff val="862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0967" tIns="242441" rIns="230967" bIns="242441" numCol="1" spcCol="1270" anchor="t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r-Latn-ME" sz="2300" kern="1200"/>
            <a:t>U odnosu na energetske izvore on može biti:</a:t>
          </a:r>
          <a:endParaRPr lang="en-US" sz="2300" kern="120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sr-Latn-ME" sz="1800" kern="1200"/>
            <a:t>Primarni aktivni trasnport – energija se obezbjeđuje iz ATP hidrolizom</a:t>
          </a:r>
          <a:endParaRPr lang="en-US" sz="1800" kern="120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sr-Latn-ME" sz="1800" kern="1200"/>
            <a:t>Sekundarni aktivni transport – indirektno vezan za energetski izvor</a:t>
          </a:r>
          <a:endParaRPr lang="en-US" sz="1800" kern="1200"/>
        </a:p>
      </dsp:txBody>
      <dsp:txXfrm>
        <a:off x="5799856" y="761608"/>
        <a:ext cx="4713535" cy="2828121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55D3445-C3B7-43B5-89B8-8F38110DDCF9}">
      <dsp:nvSpPr>
        <dsp:cNvPr id="0" name=""/>
        <dsp:cNvSpPr/>
      </dsp:nvSpPr>
      <dsp:spPr>
        <a:xfrm>
          <a:off x="130938" y="1393"/>
          <a:ext cx="4224635" cy="2682643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0B7F9FC-F2F0-4647-9754-2C7DA44C05E7}">
      <dsp:nvSpPr>
        <dsp:cNvPr id="0" name=""/>
        <dsp:cNvSpPr/>
      </dsp:nvSpPr>
      <dsp:spPr>
        <a:xfrm>
          <a:off x="600342" y="447327"/>
          <a:ext cx="4224635" cy="2682643"/>
        </a:xfrm>
        <a:prstGeom prst="roundRect">
          <a:avLst>
            <a:gd name="adj" fmla="val 10000"/>
          </a:avLst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r-Latn-ME" sz="2700" kern="1200"/>
            <a:t>Transport jona Na, K, H, Ca uz pomoć specifičnih ATP-aza</a:t>
          </a:r>
          <a:endParaRPr lang="en-US" sz="2700" kern="1200"/>
        </a:p>
      </dsp:txBody>
      <dsp:txXfrm>
        <a:off x="678914" y="525899"/>
        <a:ext cx="4067491" cy="2525499"/>
      </dsp:txXfrm>
    </dsp:sp>
    <dsp:sp modelId="{4D67C87D-7F46-4294-8A66-CBD9482A6BE0}">
      <dsp:nvSpPr>
        <dsp:cNvPr id="0" name=""/>
        <dsp:cNvSpPr/>
      </dsp:nvSpPr>
      <dsp:spPr>
        <a:xfrm>
          <a:off x="5294381" y="1393"/>
          <a:ext cx="4224635" cy="2682643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51B9E00-B078-46A5-BA87-86FC5612E3EC}">
      <dsp:nvSpPr>
        <dsp:cNvPr id="0" name=""/>
        <dsp:cNvSpPr/>
      </dsp:nvSpPr>
      <dsp:spPr>
        <a:xfrm>
          <a:off x="5763785" y="447327"/>
          <a:ext cx="4224635" cy="2682643"/>
        </a:xfrm>
        <a:prstGeom prst="roundRect">
          <a:avLst>
            <a:gd name="adj" fmla="val 10000"/>
          </a:avLst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r-Latn-ME" sz="2700" kern="1200" dirty="0"/>
            <a:t>Specijalizovani četkasti epitel koji postoji u proksimalnim tubulima značajno povećava resorptivnu površinu epitela 20 puta. </a:t>
          </a:r>
          <a:endParaRPr lang="en-US" sz="2700" kern="1200" dirty="0"/>
        </a:p>
      </dsp:txBody>
      <dsp:txXfrm>
        <a:off x="5842357" y="525899"/>
        <a:ext cx="4067491" cy="2525499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AA7C820-54CC-4926-B292-B0F974E9D122}">
      <dsp:nvSpPr>
        <dsp:cNvPr id="0" name=""/>
        <dsp:cNvSpPr/>
      </dsp:nvSpPr>
      <dsp:spPr>
        <a:xfrm>
          <a:off x="790" y="0"/>
          <a:ext cx="3201828" cy="3783680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16270" tIns="0" rIns="316270" bIns="330200" numCol="1" spcCol="1270" anchor="t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r-Latn-ME" sz="1700" kern="1200"/>
            <a:t>Na difunduje u ćeliju zahvaljujući aktivnosti Na-K ATP-azne pumpe (apikalno u ćeliju)</a:t>
          </a:r>
          <a:endParaRPr lang="en-US" sz="1700" kern="1200"/>
        </a:p>
      </dsp:txBody>
      <dsp:txXfrm>
        <a:off x="790" y="1513472"/>
        <a:ext cx="3201828" cy="2270208"/>
      </dsp:txXfrm>
    </dsp:sp>
    <dsp:sp modelId="{E9CBBA89-69F1-4166-BA22-BDED490B6C68}">
      <dsp:nvSpPr>
        <dsp:cNvPr id="0" name=""/>
        <dsp:cNvSpPr/>
      </dsp:nvSpPr>
      <dsp:spPr>
        <a:xfrm>
          <a:off x="790" y="0"/>
          <a:ext cx="3201828" cy="1513472"/>
        </a:xfrm>
        <a:prstGeom prst="rect">
          <a:avLst/>
        </a:prstGeom>
        <a:noFill/>
        <a:ln w="12700" cap="flat" cmpd="sng" algn="ctr">
          <a:noFill/>
          <a:prstDash val="solid"/>
          <a:miter lim="800000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16270" tIns="165100" rIns="316270" bIns="165100" numCol="1" spcCol="1270" anchor="ctr" anchorCtr="0">
          <a:noAutofit/>
        </a:bodyPr>
        <a:lstStyle/>
        <a:p>
          <a:pPr marL="0" lvl="0" indent="0" algn="l" defTabSz="2933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600" kern="1200"/>
            <a:t>01</a:t>
          </a:r>
        </a:p>
      </dsp:txBody>
      <dsp:txXfrm>
        <a:off x="790" y="0"/>
        <a:ext cx="3201828" cy="1513472"/>
      </dsp:txXfrm>
    </dsp:sp>
    <dsp:sp modelId="{2F58B0E9-2FB8-4DFA-870B-655F0A8E684F}">
      <dsp:nvSpPr>
        <dsp:cNvPr id="0" name=""/>
        <dsp:cNvSpPr/>
      </dsp:nvSpPr>
      <dsp:spPr>
        <a:xfrm>
          <a:off x="3458765" y="0"/>
          <a:ext cx="3201828" cy="3783680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16270" tIns="0" rIns="316270" bIns="330200" numCol="1" spcCol="1270" anchor="t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r-Latn-ME" sz="1700" kern="1200"/>
            <a:t>Kroz bazolateralnu membranu prolazi nasuprot elektrohemijskom gradijentu – energiju obezbjeđuje Na-K ATP azna pumpa i dospijeva u bubrežni intersticijum</a:t>
          </a:r>
          <a:endParaRPr lang="en-US" sz="1700" kern="1200"/>
        </a:p>
      </dsp:txBody>
      <dsp:txXfrm>
        <a:off x="3458765" y="1513472"/>
        <a:ext cx="3201828" cy="2270208"/>
      </dsp:txXfrm>
    </dsp:sp>
    <dsp:sp modelId="{625CB7D1-7A5C-44B3-B7C7-0EFF0285AF39}">
      <dsp:nvSpPr>
        <dsp:cNvPr id="0" name=""/>
        <dsp:cNvSpPr/>
      </dsp:nvSpPr>
      <dsp:spPr>
        <a:xfrm>
          <a:off x="3458765" y="0"/>
          <a:ext cx="3201828" cy="1513472"/>
        </a:xfrm>
        <a:prstGeom prst="rect">
          <a:avLst/>
        </a:prstGeom>
        <a:noFill/>
        <a:ln w="12700" cap="flat" cmpd="sng" algn="ctr">
          <a:noFill/>
          <a:prstDash val="solid"/>
          <a:miter lim="800000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16270" tIns="165100" rIns="316270" bIns="165100" numCol="1" spcCol="1270" anchor="ctr" anchorCtr="0">
          <a:noAutofit/>
        </a:bodyPr>
        <a:lstStyle/>
        <a:p>
          <a:pPr marL="0" lvl="0" indent="0" algn="l" defTabSz="2933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600" kern="1200"/>
            <a:t>02</a:t>
          </a:r>
        </a:p>
      </dsp:txBody>
      <dsp:txXfrm>
        <a:off x="3458765" y="0"/>
        <a:ext cx="3201828" cy="1513472"/>
      </dsp:txXfrm>
    </dsp:sp>
    <dsp:sp modelId="{667BD0B3-B2B1-4BC6-8BBB-C4D33F556C73}">
      <dsp:nvSpPr>
        <dsp:cNvPr id="0" name=""/>
        <dsp:cNvSpPr/>
      </dsp:nvSpPr>
      <dsp:spPr>
        <a:xfrm>
          <a:off x="6916740" y="0"/>
          <a:ext cx="3201828" cy="3783680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16270" tIns="0" rIns="316270" bIns="330200" numCol="1" spcCol="1270" anchor="t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r-Latn-ME" sz="1700" kern="1200"/>
            <a:t>Na, voda i ostale supstance se resorbuju u peritubularne kapilare ultrafiltracijom (pasivni proces) na osnocu gradijenta između hisdrostatskog pritiska i koloidoosmotskog pritiska</a:t>
          </a:r>
          <a:endParaRPr lang="en-US" sz="1700" kern="1200"/>
        </a:p>
      </dsp:txBody>
      <dsp:txXfrm>
        <a:off x="6916740" y="1513472"/>
        <a:ext cx="3201828" cy="2270208"/>
      </dsp:txXfrm>
    </dsp:sp>
    <dsp:sp modelId="{B607F65F-9F72-46FC-9C8E-6C96FF537049}">
      <dsp:nvSpPr>
        <dsp:cNvPr id="0" name=""/>
        <dsp:cNvSpPr/>
      </dsp:nvSpPr>
      <dsp:spPr>
        <a:xfrm>
          <a:off x="6916740" y="0"/>
          <a:ext cx="3201828" cy="1513472"/>
        </a:xfrm>
        <a:prstGeom prst="rect">
          <a:avLst/>
        </a:prstGeom>
        <a:noFill/>
        <a:ln w="12700" cap="flat" cmpd="sng" algn="ctr">
          <a:noFill/>
          <a:prstDash val="solid"/>
          <a:miter lim="800000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16270" tIns="165100" rIns="316270" bIns="165100" numCol="1" spcCol="1270" anchor="ctr" anchorCtr="0">
          <a:noAutofit/>
        </a:bodyPr>
        <a:lstStyle/>
        <a:p>
          <a:pPr marL="0" lvl="0" indent="0" algn="l" defTabSz="2933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600" kern="1200"/>
            <a:t>03</a:t>
          </a:r>
        </a:p>
      </dsp:txBody>
      <dsp:txXfrm>
        <a:off x="6916740" y="0"/>
        <a:ext cx="3201828" cy="1513472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253C0C4-4ACE-4592-889B-72BAEB95D866}">
      <dsp:nvSpPr>
        <dsp:cNvPr id="0" name=""/>
        <dsp:cNvSpPr/>
      </dsp:nvSpPr>
      <dsp:spPr>
        <a:xfrm>
          <a:off x="130938" y="1393"/>
          <a:ext cx="4224635" cy="2682643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925D5A3-AC1F-4FF9-A952-240F24A68DE6}">
      <dsp:nvSpPr>
        <dsp:cNvPr id="0" name=""/>
        <dsp:cNvSpPr/>
      </dsp:nvSpPr>
      <dsp:spPr>
        <a:xfrm>
          <a:off x="600342" y="447327"/>
          <a:ext cx="4224635" cy="268264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r-Latn-ME" sz="2300" kern="1200"/>
            <a:t>Dvije ili više supstanci reaguju sa specifičnim nosačem i zajedno se transportuju kroz membranu korišćenjem energije indirektno iz izvora.</a:t>
          </a:r>
          <a:endParaRPr lang="en-US" sz="2300" kern="1200"/>
        </a:p>
      </dsp:txBody>
      <dsp:txXfrm>
        <a:off x="678914" y="525899"/>
        <a:ext cx="4067491" cy="2525499"/>
      </dsp:txXfrm>
    </dsp:sp>
    <dsp:sp modelId="{C6676835-0510-48C5-A1F5-D6E31F538B78}">
      <dsp:nvSpPr>
        <dsp:cNvPr id="0" name=""/>
        <dsp:cNvSpPr/>
      </dsp:nvSpPr>
      <dsp:spPr>
        <a:xfrm>
          <a:off x="5294381" y="1393"/>
          <a:ext cx="4224635" cy="2682643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59A358C-DAC2-4BB5-A14C-4C8514CA800F}">
      <dsp:nvSpPr>
        <dsp:cNvPr id="0" name=""/>
        <dsp:cNvSpPr/>
      </dsp:nvSpPr>
      <dsp:spPr>
        <a:xfrm>
          <a:off x="5763785" y="447327"/>
          <a:ext cx="4224635" cy="268264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r-Latn-ME" sz="2300" kern="1200"/>
            <a:t>Pr transport Na zajedno sa glukozom; transport Na obezbjeđuje energiju iz ATP i ta oslobođenja energija se koristi i za transpot glukoze, naravno nasuprot elektrohemijskog gradijenta. </a:t>
          </a:r>
          <a:endParaRPr lang="en-US" sz="2300" kern="1200"/>
        </a:p>
      </dsp:txBody>
      <dsp:txXfrm>
        <a:off x="5842357" y="525899"/>
        <a:ext cx="4067491" cy="2525499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19DE9BE-7878-4005-881F-C19222094596}">
      <dsp:nvSpPr>
        <dsp:cNvPr id="0" name=""/>
        <dsp:cNvSpPr/>
      </dsp:nvSpPr>
      <dsp:spPr>
        <a:xfrm>
          <a:off x="130938" y="1393"/>
          <a:ext cx="4224635" cy="2682643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DD8982B-345A-4AB5-A534-47C177C93510}">
      <dsp:nvSpPr>
        <dsp:cNvPr id="0" name=""/>
        <dsp:cNvSpPr/>
      </dsp:nvSpPr>
      <dsp:spPr>
        <a:xfrm>
          <a:off x="600342" y="447327"/>
          <a:ext cx="4224635" cy="2682643"/>
        </a:xfrm>
        <a:prstGeom prst="roundRect">
          <a:avLst>
            <a:gd name="adj" fmla="val 10000"/>
          </a:avLst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r-Latn-ME" sz="2700" kern="1200"/>
            <a:t>Odnosi se na kontratransport supstanci sa Na jona (energija se oslobađa zbog kretanja jona Na nasuprot gradijentu)</a:t>
          </a:r>
          <a:endParaRPr lang="en-US" sz="2700" kern="1200"/>
        </a:p>
      </dsp:txBody>
      <dsp:txXfrm>
        <a:off x="678914" y="525899"/>
        <a:ext cx="4067491" cy="2525499"/>
      </dsp:txXfrm>
    </dsp:sp>
    <dsp:sp modelId="{275A30BF-C08E-4BBA-8C75-E339733FC196}">
      <dsp:nvSpPr>
        <dsp:cNvPr id="0" name=""/>
        <dsp:cNvSpPr/>
      </dsp:nvSpPr>
      <dsp:spPr>
        <a:xfrm>
          <a:off x="5294381" y="1393"/>
          <a:ext cx="4224635" cy="2682643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7170FC5-C23C-4E66-A2C2-3CE565DBB6FE}">
      <dsp:nvSpPr>
        <dsp:cNvPr id="0" name=""/>
        <dsp:cNvSpPr/>
      </dsp:nvSpPr>
      <dsp:spPr>
        <a:xfrm>
          <a:off x="5763785" y="447327"/>
          <a:ext cx="4224635" cy="2682643"/>
        </a:xfrm>
        <a:prstGeom prst="roundRect">
          <a:avLst>
            <a:gd name="adj" fmla="val 10000"/>
          </a:avLst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r-Latn-ME" sz="2700" kern="1200"/>
            <a:t>Pr.  je kontratransport H jona sa jonima Na, pri čemu ulazak Na u ćeliju je praćeno izbacivanjem H jona iz ćelije</a:t>
          </a:r>
          <a:endParaRPr lang="en-US" sz="2700" kern="1200"/>
        </a:p>
      </dsp:txBody>
      <dsp:txXfrm>
        <a:off x="5842357" y="525899"/>
        <a:ext cx="4067491" cy="2525499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B271EE2-2782-4450-8BEA-52917840F07A}">
      <dsp:nvSpPr>
        <dsp:cNvPr id="0" name=""/>
        <dsp:cNvSpPr/>
      </dsp:nvSpPr>
      <dsp:spPr>
        <a:xfrm>
          <a:off x="130938" y="1393"/>
          <a:ext cx="4224635" cy="2682643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B22E4EF-11E8-42F5-9DAA-1F07BBC48125}">
      <dsp:nvSpPr>
        <dsp:cNvPr id="0" name=""/>
        <dsp:cNvSpPr/>
      </dsp:nvSpPr>
      <dsp:spPr>
        <a:xfrm>
          <a:off x="600342" y="447327"/>
          <a:ext cx="4224635" cy="268264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r-Latn-ME" sz="2300" kern="1200"/>
            <a:t>Odvija se na nivou epitelnih ćelija u proksimalnim tubulima koji imaju sposobnost pinocitoze velikih molekula kao što su proteini.</a:t>
          </a:r>
          <a:endParaRPr lang="en-US" sz="2300" kern="1200"/>
        </a:p>
      </dsp:txBody>
      <dsp:txXfrm>
        <a:off x="678914" y="525899"/>
        <a:ext cx="4067491" cy="2525499"/>
      </dsp:txXfrm>
    </dsp:sp>
    <dsp:sp modelId="{117B9664-2E51-487A-A415-0E345005FF9A}">
      <dsp:nvSpPr>
        <dsp:cNvPr id="0" name=""/>
        <dsp:cNvSpPr/>
      </dsp:nvSpPr>
      <dsp:spPr>
        <a:xfrm>
          <a:off x="5294381" y="1393"/>
          <a:ext cx="4224635" cy="2682643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6CB5F69-1828-47E5-9255-DA473ACD4EC7}">
      <dsp:nvSpPr>
        <dsp:cNvPr id="0" name=""/>
        <dsp:cNvSpPr/>
      </dsp:nvSpPr>
      <dsp:spPr>
        <a:xfrm>
          <a:off x="5763785" y="447327"/>
          <a:ext cx="4224635" cy="268264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r-Latn-ME" sz="2300" kern="1200"/>
            <a:t>Protein se veže za epitelnu ćeliju čija se membrana ivaginira, napravi se vezikula, i u toj vezikuli se on razrgrađuje do nivoa amino kisjelina koje se transportuju u bubrežni intersticijum. </a:t>
          </a:r>
          <a:endParaRPr lang="en-US" sz="2300" kern="1200"/>
        </a:p>
      </dsp:txBody>
      <dsp:txXfrm>
        <a:off x="5842357" y="525899"/>
        <a:ext cx="4067491" cy="252549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16/7/layout/RepeatingBendingProcessNew">
  <dgm:title val="Repeating Bending Process New"/>
  <dgm:desc val=""/>
  <dgm:catLst>
    <dgm:cat type="process" pri="5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self" func="var" arg="dir" op="equ" val="norm">
        <dgm:alg type="snake">
          <dgm:param type="grDir" val="tL"/>
          <dgm:param type="flowDir" val="row"/>
          <dgm:param type="contDir" val="sameDir"/>
          <dgm:param type="bkpt" val="endCnv"/>
        </dgm:alg>
      </dgm:if>
      <dgm:else name="Name3">
        <dgm:alg type="snake">
          <dgm:param type="grDir" val="tR"/>
          <dgm:param type="flowDir" val="row"/>
          <dgm:param type="contDir" val="same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23"/>
      <dgm:constr type="sp" refType="w" refFor="ch" refForName="sibTrans" op="equ"/>
      <dgm:constr type="userB" for="des" forName="connectorText" refType="sp"/>
      <dgm:constr type="primFontSz" for="ch" ptType="node" op="equ" val="65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h" refType="w" fact="0.6"/>
          <dgm:constr type="tMarg" refType="h" fact="0.243"/>
          <dgm:constr type="bMarg" refType="h" fact="0.243"/>
          <dgm:constr type="lMarg" refType="w" fact="0.1389"/>
          <dgm:constr type="rMarg" refType="w" fact="0.1389"/>
        </dgm:constrLst>
        <dgm:ruleLst>
          <dgm:rule type="primFontSz" val="12" fact="NaN" max="NaN"/>
        </dgm:ruleLst>
      </dgm:layoutNode>
      <dgm:forEach name="sibTransForEach" axis="followSib" ptType="sibTrans" cnt="1">
        <dgm:layoutNode name="sibTrans">
          <dgm:choose name="Name4">
            <dgm:if name="Name5" axis="self" func="var" arg="dir" op="equ" val="norm">
              <dgm:alg type="conn">
                <dgm:param type="connRout" val="bend"/>
                <dgm:param type="dim" val="1D"/>
                <dgm:param type="begPts" val="midR bCtr"/>
                <dgm:param type="endPts" val="midL tCtr"/>
              </dgm:alg>
            </dgm:if>
            <dgm:else name="Name6">
              <dgm:alg type="conn">
                <dgm:param type="connRout" val="bend"/>
                <dgm:param type="dim" val="1D"/>
                <dgm:param type="begPts" val="midL bCtr"/>
                <dgm:param type="endPts" val="midR tCt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 val="-0.05"/>
            <dgm:constr type="endPad" val="0.9"/>
            <dgm:constr type="userA" for="ch" ref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userA"/>
              <dgm:constr type="userB"/>
              <dgm:constr type="w" refType="userA" fact="0.05"/>
              <dgm:constr type="h" refType="userB" fact="0.01"/>
              <dgm:constr type="lMarg" val="1"/>
              <dgm:constr type="rMarg" val="1"/>
              <dgm:constr type="tMarg"/>
              <dgm:constr type="bMarg"/>
            </dgm:constrLst>
            <dgm:ruleLst>
              <dgm:rule type="w" val="NaN" fact="0.6" max="NaN"/>
              <dgm:rule type="h" val="NaN" fact="0.6" max="NaN"/>
              <dgm:rule type="primFontSz" val="5" fact="NaN" max="NaN"/>
            </dgm:ruleLst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16/7/layout/LinearBlockProcessNumbered">
  <dgm:title val="Linear Block Process Numbered"/>
  <dgm:desc val="Used to show a progression; a timeline; sequential steps in a task, process, or workflow; or to emphasize movement or direction. Automatic numbers have been introduced to show the steps of the process. Level 1 text and Level 2 text both appears in a rectangle."/>
  <dgm:catLst>
    <dgm:cat type="process" pri="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101" type="sibTrans" cxnId="4">
          <dgm:prSet phldrT="1"/>
          <dgm:t>
            <a:bodyPr/>
            <a:lstStyle/>
            <a:p>
              <a:r>
                <a:t>01</a:t>
              </a:r>
            </a:p>
          </dgm:t>
        </dgm:pt>
        <dgm:pt modelId="201" type="sibTrans" cxnId="5">
          <dgm:prSet phldrT="2"/>
          <dgm:t>
            <a:bodyPr/>
            <a:lstStyle/>
            <a:p>
              <a:r>
                <a:t>02</a:t>
              </a:r>
            </a:p>
          </dgm:t>
        </dgm:pt>
        <dgm:pt modelId="301" type="sibTrans" cxnId="6">
          <dgm:prSet phldrT="3"/>
          <dgm:t>
            <a:bodyPr/>
            <a:lstStyle/>
            <a:p>
              <a:r>
                <a:t>03</a:t>
              </a:r>
            </a:p>
          </dgm:t>
        </dgm:pt>
      </dgm:ptLst>
      <dgm:cxnLst>
        <dgm:cxn modelId="4" srcId="0" destId="1" srcOrd="0" destOrd="0" sibTransId="101"/>
        <dgm:cxn modelId="5" srcId="0" destId="2" srcOrd="1" destOrd="0" sibTransId="201"/>
        <dgm:cxn modelId="6" srcId="0" destId="3" srcOrd="2" destOrd="0" sibTransId="301"/>
        <dgm:cxn modelId="13" srcId="1" destId="11" srcOrd="0" destOrd="0"/>
        <dgm:cxn modelId="23" srcId="2" destId="21" srcOrd="0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animLvl val="lvl"/>
      <dgm:resizeHandles val="exact"/>
    </dgm:varLst>
    <dgm:alg type="lin">
      <dgm:param type="linDir" val="fromL"/>
      <dgm:param type="nodeVertAlign" val="t"/>
    </dgm:alg>
    <dgm:shape xmlns:r="http://schemas.openxmlformats.org/officeDocument/2006/relationships" r:blip="">
      <dgm:adjLst/>
    </dgm:shape>
    <dgm:presOf/>
    <dgm:constrLst>
      <dgm:constr type="h" for="ch" forName="compositeNode" refType="h"/>
      <dgm:constr type="w" for="ch" forName="compositeNode" refType="w"/>
      <dgm:constr type="w" for="des" forName="simulatedConn" refType="w" refFor="ch" refForName="compositeNode" fact="0.15"/>
      <dgm:constr type="h" for="des" forName="simulatedConn" refType="w" refFor="des" refForName="simulatedConn"/>
      <dgm:constr type="h" for="des" forName="vSp1" refType="w" refFor="ch" refForName="compositeNode" fact="0.8"/>
      <dgm:constr type="h" for="des" forName="vSp2" refType="w" refFor="ch" refForName="compositeNode" fact="0.07"/>
      <dgm:constr type="w" for="ch" forName="vProcSp" refType="w" refFor="des" refForName="simulatedConn" op="equ"/>
      <dgm:constr type="h" for="ch" forName="vProcSp" refType="h" refFor="ch" refForName="compositeNode" op="equ"/>
      <dgm:constr type="w" for="ch" forName="sibTrans" refType="w" refFor="ch" refForName="compositeNode" fact="0.08"/>
      <dgm:constr type="primFontSz" for="des" forName="sibTransNodeRect" op="equ"/>
      <dgm:constr type="primFontSz" for="des" forName="nodeRect" op="equ"/>
    </dgm:constrLst>
    <dgm:ruleLst/>
    <dgm:forEach name="Name4" axis="ch" ptType="node">
      <dgm:layoutNode name="compositeNode">
        <dgm:varLst>
          <dgm:bulletEnabled val="1"/>
        </dgm:varLst>
        <dgm:alg type="composite"/>
        <dgm:constrLst>
          <dgm:constr type="h" refType="w" op="lte" fact="1.2"/>
          <dgm:constr type="w" for="ch" forName="bgRect" refType="w"/>
          <dgm:constr type="h" for="ch" forName="bgRect" refType="h"/>
          <dgm:constr type="t" for="ch" forName="bgRect"/>
          <dgm:constr type="l" for="ch" forName="bgRect"/>
          <dgm:constr type="w" for="ch" forName="sibTransNodeRect" refType="w" refFor="ch" refForName="bgRect"/>
          <dgm:constr type="h" for="ch" forName="sibTransNodeRect" refType="h" refFor="ch" refForName="bgRect" fact="0.4"/>
          <dgm:constr type="t" for="ch" forName="sibTransNodeRect"/>
          <dgm:constr type="l" for="ch" forName="sibTransNodeRect"/>
          <dgm:constr type="r" for="ch" forName="nodeRect" refType="r" refFor="ch" refForName="bgRect"/>
          <dgm:constr type="h" for="ch" forName="nodeRect" refType="h" refFor="ch" refForName="bgRect" fact="0.6"/>
          <dgm:constr type="t" for="ch" forName="nodeRect" refType="b" refFor="ch" refForName="sibTransNodeRect"/>
          <dgm:constr type="l" for="ch" forName="nodeRect" refType="l" refFor="ch" refForName="bgRect"/>
        </dgm:constrLst>
        <dgm:ruleLst>
          <dgm:rule type="w" for="ch" forName="nodeRect" val="NaN" fact="NaN" max="30"/>
        </dgm:ruleLst>
        <dgm:layoutNode name="bgRect" styleLbl="alignNode1">
          <dgm:alg type="sp"/>
          <dgm:shape xmlns:r="http://schemas.openxmlformats.org/officeDocument/2006/relationships" type="rect" r:blip="">
            <dgm:adjLst>
              <dgm:adj idx="1" val="0.05"/>
            </dgm:adjLst>
          </dgm:shape>
          <dgm:presOf axis="self"/>
          <dgm:constrLst/>
          <dgm:ruleLst/>
        </dgm:layoutNode>
        <dgm:forEach name="Name19" axis="followSib" ptType="sibTrans" hideLastTrans="0" cnt="1">
          <dgm:layoutNode name="sibTransNodeRect" styleLbl="alignNode1">
            <dgm:varLst>
              <dgm:chMax val="0"/>
              <dgm:bulletEnabled val="1"/>
            </dgm:varLst>
            <dgm:presOf axis="self"/>
            <dgm:alg type="tx">
              <dgm:param type="parTxLTRAlign" val="l"/>
              <dgm:param type="parTxRTLAlign" val="l"/>
            </dgm:alg>
            <dgm:shape xmlns:r="http://schemas.openxmlformats.org/officeDocument/2006/relationships" type="rect" r:blip="" hideGeom="1">
              <dgm:adjLst/>
            </dgm:shape>
            <dgm:constrLst>
              <dgm:constr type="primFontSz" val="66"/>
              <dgm:constr type="tMarg" val="13"/>
              <dgm:constr type="lMarg" refType="w" fact="0.28"/>
              <dgm:constr type="rMarg" refType="w" fact="0.28"/>
              <dgm:constr type="bMarg" val="13"/>
            </dgm:constrLst>
            <dgm:ruleLst>
              <dgm:rule type="primFontSz" val="14" fact="NaN" max="NaN"/>
              <dgm:rule type="tMarg" val="13" fact="NaN" max="NaN"/>
            </dgm:ruleLst>
          </dgm:layoutNode>
        </dgm:forEach>
        <dgm:layoutNode name="nodeRect" styleLbl="alignNode1" moveWith="bgRect">
          <dgm:varLst>
            <dgm:bulletEnabled val="1"/>
          </dgm:varLst>
          <dgm:alg type="tx">
            <dgm:param type="parTxLTRAlign" val="l"/>
            <dgm:param type="parTxRTLAlign" val="r"/>
            <dgm:param type="txAnchorVert" val="t"/>
            <dgm:param type="stBulletLvl" val="2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primFontSz" val="26"/>
            <dgm:constr type="tMarg"/>
            <dgm:constr type="lMarg" refType="w" fact="0.28"/>
            <dgm:constr type="rMarg" refType="w" fact="0.28"/>
            <dgm:constr type="bMarg" val="26"/>
          </dgm:constrLst>
          <dgm:ruleLst>
            <dgm:rule type="primFontSz" val="11" fact="NaN" max="NaN"/>
          </dgm:ruleLst>
        </dgm:layoutNode>
      </dgm:layoutNode>
      <dgm:forEach name="Name1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  <dgm:extLst>
    <a:ext uri="{4F341089-5ED1-44EC-B178-C955D00A3D55}">
      <dgm1611:autoBuNodeInfoLst xmlns:dgm1611="http://schemas.microsoft.com/office/drawing/2016/11/diagram">
        <dgm1611:autoBuNodeInfo lvl="1" ptType="sibTrans">
          <dgm1611:buPr prefix="" leadZeros="1">
            <a:buAutoNum type="arabicParenBoth"/>
          </dgm1611:buPr>
        </dgm1611:autoBuNodeInfo>
      </dgm1611:autoBuNodeInfoLst>
    </a:ext>
  </dgm:extLst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2355BD-66B1-4924-AD70-C76AA3114C8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B653AC6-A3AD-4915-94D2-44331042D20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A64AAFB-F45F-4426-8977-71FA5AB941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204E5-2FF9-4A2C-BAAF-32C8E4C8E782}" type="datetimeFigureOut">
              <a:rPr lang="en-GB" smtClean="0"/>
              <a:t>06/04/2020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84E9FE-3583-4950-A2E6-5E52233330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471F4BA-1BB6-4FE7-AF66-27465CA892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0F91BD-F78E-4390-A19A-1A3197FA650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52685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E00651-1341-4FE4-BC49-51E4904F75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1B79E0B-2A3D-48E4-B21A-29FB0D88B4B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8F45C66-0C25-4A59-B854-7C547D2BE1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204E5-2FF9-4A2C-BAAF-32C8E4C8E782}" type="datetimeFigureOut">
              <a:rPr lang="en-GB" smtClean="0"/>
              <a:t>06/04/2020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4405B1-B234-42CE-B7A6-781213E17A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2B5653-7756-431E-97E0-F15B9502A5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0F91BD-F78E-4390-A19A-1A3197FA650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189907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151149E-2E10-4249-9E79-06AA076427F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D0DAD3F-7B08-4141-AFD3-BA139FF8F5B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33D0E0E-4940-41B3-880E-398BEB55C5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204E5-2FF9-4A2C-BAAF-32C8E4C8E782}" type="datetimeFigureOut">
              <a:rPr lang="en-GB" smtClean="0"/>
              <a:t>06/04/2020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CA188BD-46F6-4FA0-9B43-51E622E5FF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45BCF37-00FE-49E7-A047-D51BE5FD86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0F91BD-F78E-4390-A19A-1A3197FA650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48264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1AE6F1-F069-45A7-AC8E-43F8A519A2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B61D936-13F5-4B36-B9B3-21ADEE9867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D0FBF4-BC50-4796-918E-3BCA3C5A9A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204E5-2FF9-4A2C-BAAF-32C8E4C8E782}" type="datetimeFigureOut">
              <a:rPr lang="en-GB" smtClean="0"/>
              <a:t>06/04/2020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7484D4-902E-4CD7-9B0C-881076DF8F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7BD749E-57A0-4C55-A469-1E51E30A04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0F91BD-F78E-4390-A19A-1A3197FA650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261213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97FD00-8BE7-4106-BBE2-0E0DCCBD36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672681-3BF2-48E1-AEC0-DF37267BE7D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6C749F-9E00-4C45-AB51-8FD8A415B6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204E5-2FF9-4A2C-BAAF-32C8E4C8E782}" type="datetimeFigureOut">
              <a:rPr lang="en-GB" smtClean="0"/>
              <a:t>06/04/2020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62AC4F-DFA3-4F81-911D-C7182BA6E7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D91A5A1-FFC7-467B-A531-B40624E4A6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0F91BD-F78E-4390-A19A-1A3197FA650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874197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CB6F41-393D-4D75-98DF-AD06306B65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EF107F2-F760-43B8-9867-86513B3213C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B3B621F-0B03-47E0-9B6F-3F439D1DF03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7832763-662B-4C06-A4F8-1D6930BF27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204E5-2FF9-4A2C-BAAF-32C8E4C8E782}" type="datetimeFigureOut">
              <a:rPr lang="en-GB" smtClean="0"/>
              <a:t>06/04/2020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B7A29DD-F42F-414E-A643-090568C732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34F5E5D-E33A-4387-BC4A-896D41A00B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0F91BD-F78E-4390-A19A-1A3197FA650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175052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6E0304-847C-480C-9E45-FCC941F08A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E79D845-15D4-47F7-87A1-169CDE8873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E8209B8-C6CD-471A-AB42-E86CD795069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0C5D630-C932-4637-826D-A7B071A29BE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A60CFC1-B033-4C85-AF25-D4DD115D0B1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381A030-DE04-49B6-A9E8-77D87974FF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204E5-2FF9-4A2C-BAAF-32C8E4C8E782}" type="datetimeFigureOut">
              <a:rPr lang="en-GB" smtClean="0"/>
              <a:t>06/04/2020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F6BE898-5FC5-488E-9F8E-6E6DCF675F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5C75ED8-905B-4526-A66C-1453E4E760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0F91BD-F78E-4390-A19A-1A3197FA650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242345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845741-CF0E-4D84-A5D9-06A9015EC4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88A0842-CDF1-4401-9D06-D641F01D3E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204E5-2FF9-4A2C-BAAF-32C8E4C8E782}" type="datetimeFigureOut">
              <a:rPr lang="en-GB" smtClean="0"/>
              <a:t>06/04/2020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6DAD92E-3296-40F5-A96B-7F7B04BA98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193AD94-2ADB-406D-844C-56D1DEE206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0F91BD-F78E-4390-A19A-1A3197FA650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618911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CDA2772-42F6-4CE5-9236-D6CBDE4E9B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204E5-2FF9-4A2C-BAAF-32C8E4C8E782}" type="datetimeFigureOut">
              <a:rPr lang="en-GB" smtClean="0"/>
              <a:t>06/04/2020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97D6501-FD6D-460D-A009-65EE9C51DB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5C5A567-CF30-4893-AF88-6197ECDA72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0F91BD-F78E-4390-A19A-1A3197FA650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226364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441522-FF51-4066-A60F-EA77BB6B51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3B18657-1E0F-485B-AA92-9368DE24C95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5142BA5-EE4C-4773-A6F1-D84B42A4D15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C11B3E7-A108-4E64-A073-E9A29212B6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204E5-2FF9-4A2C-BAAF-32C8E4C8E782}" type="datetimeFigureOut">
              <a:rPr lang="en-GB" smtClean="0"/>
              <a:t>06/04/2020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610A61B-9472-4EBF-B7A8-30312635CC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4EB9035-352E-462A-BB6B-2D6A1D12CC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0F91BD-F78E-4390-A19A-1A3197FA650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468165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BAEA32-2E1C-4008-982F-A3BA7AEF35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9977018-68D7-46F1-B259-A28705CFE24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35E42A4-58BA-4036-93A2-BC1C84800DC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4D118B2-6C9C-4A38-89FC-964C919DFA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204E5-2FF9-4A2C-BAAF-32C8E4C8E782}" type="datetimeFigureOut">
              <a:rPr lang="en-GB" smtClean="0"/>
              <a:t>06/04/2020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3599C5C-9A8C-4F5C-A4C2-C4121B2F26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C992056-3967-4AEC-867F-FB720EA68F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0F91BD-F78E-4390-A19A-1A3197FA650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006891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5D62066-0765-48E0-96EF-2BFFE3E776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B6DA11B-1FCF-47BC-A11D-D8BEE0B3B61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A08B538-1809-49BE-95BA-BC4194D58DC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3204E5-2FF9-4A2C-BAAF-32C8E4C8E782}" type="datetimeFigureOut">
              <a:rPr lang="en-GB" smtClean="0"/>
              <a:t>06/04/2020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2205D63-4E60-4406-A594-7CC417D5952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8ABE688-45E6-44F0-BE42-C23EFBD6A42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0F91BD-F78E-4390-A19A-1A3197FA650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08986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6.xml"/><Relationship Id="rId7" Type="http://schemas.microsoft.com/office/2007/relationships/diagramDrawing" Target="../diagrams/drawing6.xml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6.xml"/><Relationship Id="rId5" Type="http://schemas.openxmlformats.org/officeDocument/2006/relationships/diagramQuickStyle" Target="../diagrams/quickStyle6.xml"/><Relationship Id="rId4" Type="http://schemas.openxmlformats.org/officeDocument/2006/relationships/diagramLayout" Target="../diagrams/layout6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7.xml"/><Relationship Id="rId7" Type="http://schemas.microsoft.com/office/2007/relationships/diagramDrawing" Target="../diagrams/drawing7.xml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7.xml"/><Relationship Id="rId5" Type="http://schemas.openxmlformats.org/officeDocument/2006/relationships/diagramQuickStyle" Target="../diagrams/quickStyle7.xml"/><Relationship Id="rId4" Type="http://schemas.openxmlformats.org/officeDocument/2006/relationships/diagramLayout" Target="../diagrams/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" name="Rectangle 6">
            <a:extLst>
              <a:ext uri="{FF2B5EF4-FFF2-40B4-BE49-F238E27FC236}">
                <a16:creationId xmlns:a16="http://schemas.microsoft.com/office/drawing/2014/main" id="{E5EAE061-4AFE-4B3A-8FA1-FC5953E7E85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BD0398FB-7D27-4C59-A68B-663AE7A37CC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1" name="Freeform 13">
            <a:extLst>
              <a:ext uri="{FF2B5EF4-FFF2-40B4-BE49-F238E27FC236}">
                <a16:creationId xmlns:a16="http://schemas.microsoft.com/office/drawing/2014/main" id="{9C682A1A-5B2D-4111-BBD6-620165633E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000500" y="1087403"/>
            <a:ext cx="8191500" cy="5770597"/>
          </a:xfrm>
          <a:custGeom>
            <a:avLst/>
            <a:gdLst>
              <a:gd name="connsiteX0" fmla="*/ 4929467 w 8191500"/>
              <a:gd name="connsiteY0" fmla="*/ 0 h 5770597"/>
              <a:gd name="connsiteX1" fmla="*/ 8065066 w 8191500"/>
              <a:gd name="connsiteY1" fmla="*/ 1118513 h 5770597"/>
              <a:gd name="connsiteX2" fmla="*/ 8191500 w 8191500"/>
              <a:gd name="connsiteY2" fmla="*/ 1227339 h 5770597"/>
              <a:gd name="connsiteX3" fmla="*/ 8191500 w 8191500"/>
              <a:gd name="connsiteY3" fmla="*/ 5770597 h 5770597"/>
              <a:gd name="connsiteX4" fmla="*/ 79523 w 8191500"/>
              <a:gd name="connsiteY4" fmla="*/ 5770597 h 5770597"/>
              <a:gd name="connsiteX5" fmla="*/ 56799 w 8191500"/>
              <a:gd name="connsiteY5" fmla="*/ 5644158 h 5770597"/>
              <a:gd name="connsiteX6" fmla="*/ 0 w 8191500"/>
              <a:gd name="connsiteY6" fmla="*/ 4898209 h 5770597"/>
              <a:gd name="connsiteX7" fmla="*/ 4929467 w 8191500"/>
              <a:gd name="connsiteY7" fmla="*/ 0 h 57705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191500" h="5770597">
                <a:moveTo>
                  <a:pt x="4929467" y="0"/>
                </a:moveTo>
                <a:cubicBezTo>
                  <a:pt x="6120547" y="0"/>
                  <a:pt x="7212963" y="419755"/>
                  <a:pt x="8065066" y="1118513"/>
                </a:cubicBezTo>
                <a:lnTo>
                  <a:pt x="8191500" y="1227339"/>
                </a:lnTo>
                <a:lnTo>
                  <a:pt x="8191500" y="5770597"/>
                </a:lnTo>
                <a:lnTo>
                  <a:pt x="79523" y="5770597"/>
                </a:lnTo>
                <a:lnTo>
                  <a:pt x="56799" y="5644158"/>
                </a:lnTo>
                <a:cubicBezTo>
                  <a:pt x="19398" y="5400934"/>
                  <a:pt x="0" y="5151822"/>
                  <a:pt x="0" y="4898209"/>
                </a:cubicBezTo>
                <a:cubicBezTo>
                  <a:pt x="0" y="2193003"/>
                  <a:pt x="2206998" y="0"/>
                  <a:pt x="492946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4EF73BA-B737-486C-A909-8FBF0590468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093520" y="2744662"/>
            <a:ext cx="6589707" cy="2387600"/>
          </a:xfrm>
        </p:spPr>
        <p:txBody>
          <a:bodyPr>
            <a:normAutofit/>
          </a:bodyPr>
          <a:lstStyle/>
          <a:p>
            <a:pPr algn="r"/>
            <a:r>
              <a:rPr lang="sr-Latn-ME" sz="5100"/>
              <a:t>Glomerularna filtracija i regulacija.</a:t>
            </a:r>
            <a:br>
              <a:rPr lang="sr-Latn-ME" sz="5100"/>
            </a:br>
            <a:r>
              <a:rPr lang="sr-Latn-ME" sz="5100"/>
              <a:t>Tubularna resorpcija </a:t>
            </a:r>
            <a:endParaRPr lang="en-GB" sz="5100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266A0658-1CC4-4B0D-AAB7-A702286AFB0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06241" y="183933"/>
            <a:ext cx="0" cy="1597708"/>
          </a:xfrm>
          <a:prstGeom prst="line">
            <a:avLst/>
          </a:prstGeom>
          <a:ln w="127000" cap="rnd">
            <a:solidFill>
              <a:schemeClr val="accent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EA804283-B929-4503-802F-4585376E2B4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208695" y="1"/>
            <a:ext cx="1135066" cy="477997"/>
          </a:xfrm>
          <a:custGeom>
            <a:avLst/>
            <a:gdLst>
              <a:gd name="connsiteX0" fmla="*/ 0 w 1135066"/>
              <a:gd name="connsiteY0" fmla="*/ 0 h 477997"/>
              <a:gd name="connsiteX1" fmla="*/ 1135066 w 1135066"/>
              <a:gd name="connsiteY1" fmla="*/ 0 h 477997"/>
              <a:gd name="connsiteX2" fmla="*/ 1133370 w 1135066"/>
              <a:gd name="connsiteY2" fmla="*/ 16827 h 477997"/>
              <a:gd name="connsiteX3" fmla="*/ 567533 w 1135066"/>
              <a:gd name="connsiteY3" fmla="*/ 477997 h 477997"/>
              <a:gd name="connsiteX4" fmla="*/ 1696 w 1135066"/>
              <a:gd name="connsiteY4" fmla="*/ 16827 h 4779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35066" h="477997">
                <a:moveTo>
                  <a:pt x="0" y="0"/>
                </a:moveTo>
                <a:lnTo>
                  <a:pt x="1135066" y="0"/>
                </a:lnTo>
                <a:lnTo>
                  <a:pt x="1133370" y="16827"/>
                </a:lnTo>
                <a:cubicBezTo>
                  <a:pt x="1079514" y="280016"/>
                  <a:pt x="846644" y="477997"/>
                  <a:pt x="567533" y="477997"/>
                </a:cubicBezTo>
                <a:cubicBezTo>
                  <a:pt x="288422" y="477997"/>
                  <a:pt x="55552" y="280016"/>
                  <a:pt x="1696" y="16827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D6EE29F2-D77F-4BD0-A20B-334D316A1C9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569044" y="514898"/>
            <a:ext cx="2393351" cy="2328423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A04F1504-431A-4D86-9091-AE7E4B33376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292348" y="1"/>
            <a:ext cx="2279742" cy="1267785"/>
          </a:xfrm>
          <a:custGeom>
            <a:avLst/>
            <a:gdLst>
              <a:gd name="connsiteX0" fmla="*/ 0 w 2279742"/>
              <a:gd name="connsiteY0" fmla="*/ 0 h 1267785"/>
              <a:gd name="connsiteX1" fmla="*/ 138700 w 2279742"/>
              <a:gd name="connsiteY1" fmla="*/ 0 h 1267785"/>
              <a:gd name="connsiteX2" fmla="*/ 138700 w 2279742"/>
              <a:gd name="connsiteY2" fmla="*/ 1078193 h 1267785"/>
              <a:gd name="connsiteX3" fmla="*/ 2002733 w 2279742"/>
              <a:gd name="connsiteY3" fmla="*/ 0 h 1267785"/>
              <a:gd name="connsiteX4" fmla="*/ 2279742 w 2279742"/>
              <a:gd name="connsiteY4" fmla="*/ 0 h 1267785"/>
              <a:gd name="connsiteX5" fmla="*/ 104026 w 2279742"/>
              <a:gd name="connsiteY5" fmla="*/ 1258503 h 1267785"/>
              <a:gd name="connsiteX6" fmla="*/ 69351 w 2279742"/>
              <a:gd name="connsiteY6" fmla="*/ 1267785 h 1267785"/>
              <a:gd name="connsiteX7" fmla="*/ 0 w 2279742"/>
              <a:gd name="connsiteY7" fmla="*/ 1198436 h 12677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279742" h="1267785">
                <a:moveTo>
                  <a:pt x="0" y="0"/>
                </a:moveTo>
                <a:lnTo>
                  <a:pt x="138700" y="0"/>
                </a:lnTo>
                <a:lnTo>
                  <a:pt x="138700" y="1078193"/>
                </a:lnTo>
                <a:lnTo>
                  <a:pt x="2002733" y="0"/>
                </a:lnTo>
                <a:lnTo>
                  <a:pt x="2279742" y="0"/>
                </a:lnTo>
                <a:lnTo>
                  <a:pt x="104026" y="1258503"/>
                </a:lnTo>
                <a:cubicBezTo>
                  <a:pt x="93484" y="1264595"/>
                  <a:pt x="81523" y="1267796"/>
                  <a:pt x="69351" y="1267785"/>
                </a:cubicBezTo>
                <a:cubicBezTo>
                  <a:pt x="31049" y="1267785"/>
                  <a:pt x="0" y="1236737"/>
                  <a:pt x="0" y="1198436"/>
                </a:cubicBezTo>
                <a:close/>
              </a:path>
            </a:pathLst>
          </a:custGeom>
          <a:solidFill>
            <a:schemeClr val="accent4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/>
          </a:p>
        </p:txBody>
      </p: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0DEE8134-8942-423C-9EAA-0110FCA1131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0" y="2949740"/>
            <a:ext cx="1186451" cy="1771650"/>
          </a:xfrm>
          <a:custGeom>
            <a:avLst/>
            <a:gdLst>
              <a:gd name="connsiteX0" fmla="*/ 61913 w 1186451"/>
              <a:gd name="connsiteY0" fmla="*/ 0 h 1771650"/>
              <a:gd name="connsiteX1" fmla="*/ 1186451 w 1186451"/>
              <a:gd name="connsiteY1" fmla="*/ 0 h 1771650"/>
              <a:gd name="connsiteX2" fmla="*/ 1186451 w 1186451"/>
              <a:gd name="connsiteY2" fmla="*/ 123825 h 1771650"/>
              <a:gd name="connsiteX3" fmla="*/ 123825 w 1186451"/>
              <a:gd name="connsiteY3" fmla="*/ 123825 h 1771650"/>
              <a:gd name="connsiteX4" fmla="*/ 123825 w 1186451"/>
              <a:gd name="connsiteY4" fmla="*/ 1647825 h 1771650"/>
              <a:gd name="connsiteX5" fmla="*/ 1186451 w 1186451"/>
              <a:gd name="connsiteY5" fmla="*/ 1647825 h 1771650"/>
              <a:gd name="connsiteX6" fmla="*/ 1186451 w 1186451"/>
              <a:gd name="connsiteY6" fmla="*/ 1771650 h 1771650"/>
              <a:gd name="connsiteX7" fmla="*/ 61913 w 1186451"/>
              <a:gd name="connsiteY7" fmla="*/ 1771650 h 1771650"/>
              <a:gd name="connsiteX8" fmla="*/ 0 w 1186451"/>
              <a:gd name="connsiteY8" fmla="*/ 1709738 h 1771650"/>
              <a:gd name="connsiteX9" fmla="*/ 0 w 1186451"/>
              <a:gd name="connsiteY9" fmla="*/ 61913 h 1771650"/>
              <a:gd name="connsiteX10" fmla="*/ 61913 w 1186451"/>
              <a:gd name="connsiteY10" fmla="*/ 0 h 1771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186451" h="1771650">
                <a:moveTo>
                  <a:pt x="61913" y="0"/>
                </a:moveTo>
                <a:lnTo>
                  <a:pt x="1186451" y="0"/>
                </a:lnTo>
                <a:lnTo>
                  <a:pt x="1186451" y="123825"/>
                </a:lnTo>
                <a:lnTo>
                  <a:pt x="123825" y="123825"/>
                </a:lnTo>
                <a:lnTo>
                  <a:pt x="123825" y="1647825"/>
                </a:lnTo>
                <a:lnTo>
                  <a:pt x="1186451" y="1647825"/>
                </a:lnTo>
                <a:lnTo>
                  <a:pt x="1186451" y="1771650"/>
                </a:lnTo>
                <a:lnTo>
                  <a:pt x="61913" y="1771650"/>
                </a:lnTo>
                <a:cubicBezTo>
                  <a:pt x="27719" y="1771650"/>
                  <a:pt x="0" y="1743932"/>
                  <a:pt x="0" y="1709738"/>
                </a:cubicBezTo>
                <a:lnTo>
                  <a:pt x="0" y="61913"/>
                </a:lnTo>
                <a:cubicBezTo>
                  <a:pt x="0" y="27719"/>
                  <a:pt x="27719" y="0"/>
                  <a:pt x="61913" y="0"/>
                </a:cubicBezTo>
                <a:close/>
              </a:path>
            </a:pathLst>
          </a:custGeom>
          <a:solidFill>
            <a:schemeClr val="accent4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3" name="Arc 22">
            <a:extLst>
              <a:ext uri="{FF2B5EF4-FFF2-40B4-BE49-F238E27FC236}">
                <a16:creationId xmlns:a16="http://schemas.microsoft.com/office/drawing/2014/main" id="{C36A08F5-3B56-47C5-A371-9187BE56E1E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1539683" y="4203427"/>
            <a:ext cx="4083433" cy="4083433"/>
          </a:xfrm>
          <a:prstGeom prst="arc">
            <a:avLst/>
          </a:prstGeom>
          <a:ln w="127000" cap="rnd">
            <a:solidFill>
              <a:schemeClr val="accent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589083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907EF6B7-1338-4443-8C46-6A318D952DF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DAAE4CDD-124C-4DCF-9584-B6033B545D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4167271" cy="6858000"/>
          </a:xfrm>
          <a:custGeom>
            <a:avLst/>
            <a:gdLst>
              <a:gd name="connsiteX0" fmla="*/ 0 w 4167271"/>
              <a:gd name="connsiteY0" fmla="*/ 0 h 6858000"/>
              <a:gd name="connsiteX1" fmla="*/ 2259550 w 4167271"/>
              <a:gd name="connsiteY1" fmla="*/ 0 h 6858000"/>
              <a:gd name="connsiteX2" fmla="*/ 2387803 w 4167271"/>
              <a:gd name="connsiteY2" fmla="*/ 82222 h 6858000"/>
              <a:gd name="connsiteX3" fmla="*/ 4167271 w 4167271"/>
              <a:gd name="connsiteY3" fmla="*/ 3429000 h 6858000"/>
              <a:gd name="connsiteX4" fmla="*/ 2387803 w 4167271"/>
              <a:gd name="connsiteY4" fmla="*/ 6775779 h 6858000"/>
              <a:gd name="connsiteX5" fmla="*/ 2259550 w 4167271"/>
              <a:gd name="connsiteY5" fmla="*/ 6858000 h 6858000"/>
              <a:gd name="connsiteX6" fmla="*/ 0 w 4167271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167271" h="6858000">
                <a:moveTo>
                  <a:pt x="0" y="0"/>
                </a:moveTo>
                <a:lnTo>
                  <a:pt x="2259550" y="0"/>
                </a:lnTo>
                <a:lnTo>
                  <a:pt x="2387803" y="82222"/>
                </a:lnTo>
                <a:cubicBezTo>
                  <a:pt x="3461407" y="807534"/>
                  <a:pt x="4167271" y="2035835"/>
                  <a:pt x="4167271" y="3429000"/>
                </a:cubicBezTo>
                <a:cubicBezTo>
                  <a:pt x="4167271" y="4822165"/>
                  <a:pt x="3461407" y="6050467"/>
                  <a:pt x="2387803" y="6775779"/>
                </a:cubicBezTo>
                <a:lnTo>
                  <a:pt x="225955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4AF9320-C767-4E96-862B-5D373665D8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6834" y="1153572"/>
            <a:ext cx="3200400" cy="4461163"/>
          </a:xfrm>
        </p:spPr>
        <p:txBody>
          <a:bodyPr>
            <a:normAutofit/>
          </a:bodyPr>
          <a:lstStyle/>
          <a:p>
            <a:r>
              <a:rPr lang="sr-Latn-ME">
                <a:solidFill>
                  <a:srgbClr val="FFFFFF"/>
                </a:solidFill>
              </a:rPr>
              <a:t>Glomerulska kapilarna membrana - slojevi</a:t>
            </a:r>
            <a:endParaRPr lang="en-GB">
              <a:solidFill>
                <a:srgbClr val="FFFFFF"/>
              </a:solidFill>
            </a:endParaRPr>
          </a:p>
        </p:txBody>
      </p:sp>
      <p:sp>
        <p:nvSpPr>
          <p:cNvPr id="12" name="Arc 11">
            <a:extLst>
              <a:ext uri="{FF2B5EF4-FFF2-40B4-BE49-F238E27FC236}">
                <a16:creationId xmlns:a16="http://schemas.microsoft.com/office/drawing/2014/main" id="{081E4A58-353D-44AE-B2FC-2A74E2E400F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7550402" y="2455479"/>
            <a:ext cx="4083433" cy="4083433"/>
          </a:xfrm>
          <a:prstGeom prst="arc">
            <a:avLst/>
          </a:prstGeom>
          <a:ln w="127000" cap="rnd">
            <a:solidFill>
              <a:schemeClr val="accent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5975F22-323A-432C-A34B-CCB18C8B62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47308" y="591344"/>
            <a:ext cx="6906491" cy="5585619"/>
          </a:xfrm>
        </p:spPr>
        <p:txBody>
          <a:bodyPr anchor="ctr">
            <a:normAutofit/>
          </a:bodyPr>
          <a:lstStyle/>
          <a:p>
            <a:pPr marL="514350" indent="-514350">
              <a:buAutoNum type="arabicPeriod"/>
            </a:pPr>
            <a:r>
              <a:rPr lang="sr-Latn-ME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Endotel kapilara </a:t>
            </a:r>
            <a:r>
              <a:rPr lang="sr-Latn-ME" dirty="0"/>
              <a:t>– ćelije bogate fenestrama, relativno velike</a:t>
            </a:r>
          </a:p>
          <a:p>
            <a:pPr marL="514350" indent="-514350">
              <a:buAutoNum type="arabicPeriod"/>
            </a:pPr>
            <a:r>
              <a:rPr lang="sr-Latn-ME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Bazalna membrana </a:t>
            </a:r>
            <a:r>
              <a:rPr lang="sr-Latn-ME" dirty="0"/>
              <a:t>– mreža kolagena i proteoglikanskih fibrila koja sadrži velike prostore kroz koje se obilna količina vode i malih rastvorenih molekula</a:t>
            </a:r>
          </a:p>
          <a:p>
            <a:pPr marL="514350" indent="-514350">
              <a:buAutoNum type="arabicPeriod"/>
            </a:pPr>
            <a:r>
              <a:rPr lang="sr-Latn-ME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Podociti</a:t>
            </a:r>
            <a:r>
              <a:rPr lang="sr-Latn-ME" dirty="0"/>
              <a:t> – ćelije sa velikim produžecima koji su razdvojeni pukotinama; ove ćelije su negativno nalektrisane čime dodatno spriječavaju filtraciju proteina (barijera za filtriranje proteina plazme)</a:t>
            </a:r>
          </a:p>
          <a:p>
            <a:pPr marL="514350" indent="-514350">
              <a:buAutoNum type="arabicPeriod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2383259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1BB867FF-FC45-48F7-8104-F89BE54909F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8BB56887-D0D5-4F0C-9E19-7247EB83C8B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208695" y="1"/>
            <a:ext cx="1135066" cy="477997"/>
          </a:xfrm>
          <a:custGeom>
            <a:avLst/>
            <a:gdLst>
              <a:gd name="connsiteX0" fmla="*/ 0 w 1135066"/>
              <a:gd name="connsiteY0" fmla="*/ 0 h 477997"/>
              <a:gd name="connsiteX1" fmla="*/ 1135066 w 1135066"/>
              <a:gd name="connsiteY1" fmla="*/ 0 h 477997"/>
              <a:gd name="connsiteX2" fmla="*/ 1133370 w 1135066"/>
              <a:gd name="connsiteY2" fmla="*/ 16827 h 477997"/>
              <a:gd name="connsiteX3" fmla="*/ 567533 w 1135066"/>
              <a:gd name="connsiteY3" fmla="*/ 477997 h 477997"/>
              <a:gd name="connsiteX4" fmla="*/ 1696 w 1135066"/>
              <a:gd name="connsiteY4" fmla="*/ 16827 h 4779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35066" h="477997">
                <a:moveTo>
                  <a:pt x="0" y="0"/>
                </a:moveTo>
                <a:lnTo>
                  <a:pt x="1135066" y="0"/>
                </a:lnTo>
                <a:lnTo>
                  <a:pt x="1133370" y="16827"/>
                </a:lnTo>
                <a:cubicBezTo>
                  <a:pt x="1079514" y="280016"/>
                  <a:pt x="846644" y="477997"/>
                  <a:pt x="567533" y="477997"/>
                </a:cubicBezTo>
                <a:cubicBezTo>
                  <a:pt x="288422" y="477997"/>
                  <a:pt x="55552" y="280016"/>
                  <a:pt x="1696" y="16827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1D70AC9-C9EF-40E0-B1ED-E2D9A8A0F5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lang="sr-Latn-ME" dirty="0"/>
              <a:t>Odrednice veličine glomerulske filtracije</a:t>
            </a:r>
            <a:endParaRPr lang="en-GB" dirty="0"/>
          </a:p>
        </p:txBody>
      </p:sp>
      <p:sp>
        <p:nvSpPr>
          <p:cNvPr id="12" name="Arc 11">
            <a:extLst>
              <a:ext uri="{FF2B5EF4-FFF2-40B4-BE49-F238E27FC236}">
                <a16:creationId xmlns:a16="http://schemas.microsoft.com/office/drawing/2014/main" id="{081E4A58-353D-44AE-B2FC-2A74E2E400F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V="1">
            <a:off x="555710" y="2183223"/>
            <a:ext cx="4083433" cy="4083433"/>
          </a:xfrm>
          <a:prstGeom prst="arc">
            <a:avLst/>
          </a:prstGeom>
          <a:ln w="127000" cap="rnd">
            <a:solidFill>
              <a:schemeClr val="accent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BAE86C2-E778-4117-97BC-EAFD499D0ED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sr-Latn-ME" dirty="0"/>
              <a:t>Ukupan filtracioni pritisak koji pospješuju ili se opiru filtraciji lroz glomerulane kapilare:</a:t>
            </a:r>
          </a:p>
          <a:p>
            <a:pPr marL="514350" indent="-514350">
              <a:buAutoNum type="arabicPeriod"/>
            </a:pPr>
            <a:r>
              <a:rPr lang="sr-Latn-ME" dirty="0"/>
              <a:t>Hidrostatski pritisak unutar glomerularnih membrana</a:t>
            </a:r>
          </a:p>
          <a:p>
            <a:pPr marL="514350" indent="-514350">
              <a:buAutoNum type="arabicPeriod"/>
            </a:pPr>
            <a:r>
              <a:rPr lang="sr-Latn-ME" dirty="0"/>
              <a:t>Hidrostatski pritisak u Bowmanovoj čauri koji se opire filtraciji</a:t>
            </a:r>
          </a:p>
          <a:p>
            <a:pPr marL="514350" indent="-514350">
              <a:buAutoNum type="arabicPeriod"/>
            </a:pPr>
            <a:r>
              <a:rPr lang="sr-Latn-ME" dirty="0"/>
              <a:t>Koloidnoosmotski proteina proteina plazme u glomerularnim kapilarima i suprostavlja se filtraciji</a:t>
            </a:r>
          </a:p>
          <a:p>
            <a:pPr marL="514350" indent="-514350">
              <a:buAutoNum type="arabicPeriod"/>
            </a:pPr>
            <a:r>
              <a:rPr lang="sr-Latn-ME" dirty="0"/>
              <a:t>Koloidnoosmotski pritisak u Bowmanovoj čauri koji pomaže filtraciju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4003171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71CC72B-10C3-48CC-83C0-AA57EAB99C7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95600" y="809625"/>
            <a:ext cx="5667375" cy="2505075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7DCD95C9-3D58-4FDB-9B7D-1023C83B5FC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95599" y="3314700"/>
            <a:ext cx="5667375" cy="24145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901596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B36F400F-DF28-43BC-8D8E-4929793B392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321564" y="320040"/>
            <a:ext cx="11548872" cy="6217920"/>
          </a:xfrm>
          <a:prstGeom prst="rect">
            <a:avLst/>
          </a:prstGeom>
          <a:solidFill>
            <a:schemeClr val="tx1">
              <a:alpha val="15000"/>
            </a:schemeClr>
          </a:solidFill>
          <a:ln w="127000" cap="sq" cmpd="thinThick">
            <a:solidFill>
              <a:schemeClr val="tx1">
                <a:alpha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30FB98-D0AC-468F-AA83-BFCF51CF0B0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2177456"/>
            <a:ext cx="5097780" cy="379574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Sile koje </a:t>
            </a:r>
            <a:r>
              <a:rPr lang="sr-Latn-ME" sz="24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pomažu filtraciju (mmHg)</a:t>
            </a:r>
          </a:p>
          <a:p>
            <a:pPr marL="0" indent="0">
              <a:buNone/>
            </a:pPr>
            <a:endParaRPr lang="sr-Latn-ME" sz="2400"/>
          </a:p>
          <a:p>
            <a:pPr>
              <a:buFont typeface="Wingdings" panose="05000000000000000000" pitchFamily="2" charset="2"/>
              <a:buChar char="§"/>
            </a:pPr>
            <a:r>
              <a:rPr lang="sr-Latn-ME" sz="2400"/>
              <a:t>Glomerularni hidrostatski pritisak – 60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sr-Latn-ME" sz="2400"/>
              <a:t>Koloidnoosmotski pritisak Bowmanove čaure - 0</a:t>
            </a:r>
            <a:endParaRPr lang="en-GB" sz="240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C3C998D-004E-4A5E-B667-8299179A1DB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56020" y="2177456"/>
            <a:ext cx="5097780" cy="379574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sr-Latn-ME" sz="24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Sile koje se opiru filtraciji (mmHg) </a:t>
            </a:r>
          </a:p>
          <a:p>
            <a:pPr marL="0" indent="0">
              <a:buNone/>
            </a:pPr>
            <a:endParaRPr lang="sr-Latn-ME" sz="24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sr-Latn-ME" sz="2400"/>
              <a:t>Hidrostatski pritisak Bowmanove čaure – 18</a:t>
            </a:r>
          </a:p>
          <a:p>
            <a:r>
              <a:rPr lang="sr-Latn-ME" sz="2400"/>
              <a:t>Koloidnoosmotski pritisak glomerularnih kapilara - 32</a:t>
            </a:r>
            <a:endParaRPr lang="en-GB" sz="2400"/>
          </a:p>
        </p:txBody>
      </p:sp>
    </p:spTree>
    <p:extLst>
      <p:ext uri="{BB962C8B-B14F-4D97-AF65-F5344CB8AC3E}">
        <p14:creationId xmlns:p14="http://schemas.microsoft.com/office/powerpoint/2010/main" val="408579872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1BB867FF-FC45-48F7-8104-F89BE54909F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8BB56887-D0D5-4F0C-9E19-7247EB83C8B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208695" y="1"/>
            <a:ext cx="1135066" cy="477997"/>
          </a:xfrm>
          <a:custGeom>
            <a:avLst/>
            <a:gdLst>
              <a:gd name="connsiteX0" fmla="*/ 0 w 1135066"/>
              <a:gd name="connsiteY0" fmla="*/ 0 h 477997"/>
              <a:gd name="connsiteX1" fmla="*/ 1135066 w 1135066"/>
              <a:gd name="connsiteY1" fmla="*/ 0 h 477997"/>
              <a:gd name="connsiteX2" fmla="*/ 1133370 w 1135066"/>
              <a:gd name="connsiteY2" fmla="*/ 16827 h 477997"/>
              <a:gd name="connsiteX3" fmla="*/ 567533 w 1135066"/>
              <a:gd name="connsiteY3" fmla="*/ 477997 h 477997"/>
              <a:gd name="connsiteX4" fmla="*/ 1696 w 1135066"/>
              <a:gd name="connsiteY4" fmla="*/ 16827 h 4779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35066" h="477997">
                <a:moveTo>
                  <a:pt x="0" y="0"/>
                </a:moveTo>
                <a:lnTo>
                  <a:pt x="1135066" y="0"/>
                </a:lnTo>
                <a:lnTo>
                  <a:pt x="1133370" y="16827"/>
                </a:lnTo>
                <a:cubicBezTo>
                  <a:pt x="1079514" y="280016"/>
                  <a:pt x="846644" y="477997"/>
                  <a:pt x="567533" y="477997"/>
                </a:cubicBezTo>
                <a:cubicBezTo>
                  <a:pt x="288422" y="477997"/>
                  <a:pt x="55552" y="280016"/>
                  <a:pt x="1696" y="16827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2" name="Arc 11">
            <a:extLst>
              <a:ext uri="{FF2B5EF4-FFF2-40B4-BE49-F238E27FC236}">
                <a16:creationId xmlns:a16="http://schemas.microsoft.com/office/drawing/2014/main" id="{081E4A58-353D-44AE-B2FC-2A74E2E400F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V="1">
            <a:off x="555710" y="2183223"/>
            <a:ext cx="4083433" cy="4083433"/>
          </a:xfrm>
          <a:prstGeom prst="arc">
            <a:avLst/>
          </a:prstGeom>
          <a:ln w="127000" cap="rnd">
            <a:solidFill>
              <a:schemeClr val="accent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7B66449-5490-4F3B-8373-5A72C214FAD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sr-Latn-ME" dirty="0"/>
          </a:p>
          <a:p>
            <a:pPr marL="0" indent="0">
              <a:buNone/>
            </a:pPr>
            <a:endParaRPr lang="sr-Latn-ME" dirty="0"/>
          </a:p>
          <a:p>
            <a:pPr marL="0" indent="0">
              <a:buNone/>
            </a:pPr>
            <a:r>
              <a:rPr lang="sr-Latn-ME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Ukupan filtracioni pritisak=60-18-32= 10 mmHg</a:t>
            </a:r>
            <a:endParaRPr lang="en-GB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96957273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1BB867FF-FC45-48F7-8104-F89BE54909F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8BB56887-D0D5-4F0C-9E19-7247EB83C8B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208695" y="1"/>
            <a:ext cx="1135066" cy="477997"/>
          </a:xfrm>
          <a:custGeom>
            <a:avLst/>
            <a:gdLst>
              <a:gd name="connsiteX0" fmla="*/ 0 w 1135066"/>
              <a:gd name="connsiteY0" fmla="*/ 0 h 477997"/>
              <a:gd name="connsiteX1" fmla="*/ 1135066 w 1135066"/>
              <a:gd name="connsiteY1" fmla="*/ 0 h 477997"/>
              <a:gd name="connsiteX2" fmla="*/ 1133370 w 1135066"/>
              <a:gd name="connsiteY2" fmla="*/ 16827 h 477997"/>
              <a:gd name="connsiteX3" fmla="*/ 567533 w 1135066"/>
              <a:gd name="connsiteY3" fmla="*/ 477997 h 477997"/>
              <a:gd name="connsiteX4" fmla="*/ 1696 w 1135066"/>
              <a:gd name="connsiteY4" fmla="*/ 16827 h 4779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35066" h="477997">
                <a:moveTo>
                  <a:pt x="0" y="0"/>
                </a:moveTo>
                <a:lnTo>
                  <a:pt x="1135066" y="0"/>
                </a:lnTo>
                <a:lnTo>
                  <a:pt x="1133370" y="16827"/>
                </a:lnTo>
                <a:cubicBezTo>
                  <a:pt x="1079514" y="280016"/>
                  <a:pt x="846644" y="477997"/>
                  <a:pt x="567533" y="477997"/>
                </a:cubicBezTo>
                <a:cubicBezTo>
                  <a:pt x="288422" y="477997"/>
                  <a:pt x="55552" y="280016"/>
                  <a:pt x="1696" y="16827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2" name="Arc 11">
            <a:extLst>
              <a:ext uri="{FF2B5EF4-FFF2-40B4-BE49-F238E27FC236}">
                <a16:creationId xmlns:a16="http://schemas.microsoft.com/office/drawing/2014/main" id="{081E4A58-353D-44AE-B2FC-2A74E2E400F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V="1">
            <a:off x="555710" y="2183223"/>
            <a:ext cx="4083433" cy="4083433"/>
          </a:xfrm>
          <a:prstGeom prst="arc">
            <a:avLst/>
          </a:prstGeom>
          <a:ln w="127000" cap="rnd">
            <a:solidFill>
              <a:schemeClr val="accent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4D3906C-A04D-4B8B-BC1E-9563054BEA7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sr-Latn-ME" sz="2200"/>
              <a:t>Glomerulna filtracija je direktno proporcionalna sa protokom krvi kroz bubrege – veći protok krvi u bubrezima povećava se i glomerulna filtracija</a:t>
            </a:r>
          </a:p>
          <a:p>
            <a:pPr marL="0" indent="0">
              <a:buNone/>
            </a:pPr>
            <a:r>
              <a:rPr lang="sr-Latn-ME" sz="2200"/>
              <a:t>Fiziološka kontrola Glomerulne filtracije je pod značajnom kontrolom, hormona i autokoida:</a:t>
            </a:r>
          </a:p>
          <a:p>
            <a:r>
              <a:rPr lang="sr-Latn-ME" sz="22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Noradrenalin i adrenalin </a:t>
            </a:r>
            <a:r>
              <a:rPr lang="sr-Latn-ME" sz="2200"/>
              <a:t>– vazokontrikcija, smanjuju protok krvi odnosno smanjuju Glomerularnu filtraciju</a:t>
            </a:r>
          </a:p>
          <a:p>
            <a:r>
              <a:rPr lang="sr-Latn-ME" sz="22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Endotelin</a:t>
            </a:r>
            <a:r>
              <a:rPr lang="sr-Latn-ME" sz="2200"/>
              <a:t> – vazokonstriktor, smanjuje glomerularnu filtraciju</a:t>
            </a:r>
          </a:p>
          <a:p>
            <a:r>
              <a:rPr lang="sr-Latn-ME" sz="22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Angiotenzin II </a:t>
            </a:r>
            <a:r>
              <a:rPr lang="sr-Latn-ME" sz="2200"/>
              <a:t>– luči se u stanjima sniženog krvnog pritiska, smanjuje glomerulanu filtraciju</a:t>
            </a:r>
          </a:p>
          <a:p>
            <a:r>
              <a:rPr lang="sr-Latn-ME" sz="22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 endotelnog porijekla </a:t>
            </a:r>
            <a:r>
              <a:rPr lang="sr-Latn-ME" sz="2200"/>
              <a:t>– vazodilatator, povećava glomerularnu filtraciju</a:t>
            </a:r>
          </a:p>
          <a:p>
            <a:r>
              <a:rPr lang="sr-Latn-ME" sz="22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Prostaglandini i bradikinin </a:t>
            </a:r>
            <a:r>
              <a:rPr lang="sr-Latn-ME" sz="2200"/>
              <a:t>– vazodilatatori, povećavaju glomerularnu filtraciju</a:t>
            </a:r>
          </a:p>
          <a:p>
            <a:endParaRPr lang="en-GB" sz="2200"/>
          </a:p>
        </p:txBody>
      </p:sp>
    </p:spTree>
    <p:extLst>
      <p:ext uri="{BB962C8B-B14F-4D97-AF65-F5344CB8AC3E}">
        <p14:creationId xmlns:p14="http://schemas.microsoft.com/office/powerpoint/2010/main" val="105478215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1BB867FF-FC45-48F7-8104-F89BE54909F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8BB56887-D0D5-4F0C-9E19-7247EB83C8B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208695" y="1"/>
            <a:ext cx="1135066" cy="477997"/>
          </a:xfrm>
          <a:custGeom>
            <a:avLst/>
            <a:gdLst>
              <a:gd name="connsiteX0" fmla="*/ 0 w 1135066"/>
              <a:gd name="connsiteY0" fmla="*/ 0 h 477997"/>
              <a:gd name="connsiteX1" fmla="*/ 1135066 w 1135066"/>
              <a:gd name="connsiteY1" fmla="*/ 0 h 477997"/>
              <a:gd name="connsiteX2" fmla="*/ 1133370 w 1135066"/>
              <a:gd name="connsiteY2" fmla="*/ 16827 h 477997"/>
              <a:gd name="connsiteX3" fmla="*/ 567533 w 1135066"/>
              <a:gd name="connsiteY3" fmla="*/ 477997 h 477997"/>
              <a:gd name="connsiteX4" fmla="*/ 1696 w 1135066"/>
              <a:gd name="connsiteY4" fmla="*/ 16827 h 4779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35066" h="477997">
                <a:moveTo>
                  <a:pt x="0" y="0"/>
                </a:moveTo>
                <a:lnTo>
                  <a:pt x="1135066" y="0"/>
                </a:lnTo>
                <a:lnTo>
                  <a:pt x="1133370" y="16827"/>
                </a:lnTo>
                <a:cubicBezTo>
                  <a:pt x="1079514" y="280016"/>
                  <a:pt x="846644" y="477997"/>
                  <a:pt x="567533" y="477997"/>
                </a:cubicBezTo>
                <a:cubicBezTo>
                  <a:pt x="288422" y="477997"/>
                  <a:pt x="55552" y="280016"/>
                  <a:pt x="1696" y="16827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5843380-78B7-4888-82DC-A51C46FF7A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lang="sr-Latn-ME" dirty="0"/>
              <a:t>Autoregulacija glomerulane filtracije</a:t>
            </a:r>
            <a:endParaRPr lang="en-GB" dirty="0"/>
          </a:p>
        </p:txBody>
      </p:sp>
      <p:sp>
        <p:nvSpPr>
          <p:cNvPr id="12" name="Arc 11">
            <a:extLst>
              <a:ext uri="{FF2B5EF4-FFF2-40B4-BE49-F238E27FC236}">
                <a16:creationId xmlns:a16="http://schemas.microsoft.com/office/drawing/2014/main" id="{081E4A58-353D-44AE-B2FC-2A74E2E400F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V="1">
            <a:off x="555710" y="2183223"/>
            <a:ext cx="4083433" cy="4083433"/>
          </a:xfrm>
          <a:prstGeom prst="arc">
            <a:avLst/>
          </a:prstGeom>
          <a:ln w="127000" cap="rnd">
            <a:solidFill>
              <a:schemeClr val="accent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DB3F15C-10BF-469F-B111-E809EED18AE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sr-Latn-ME" dirty="0"/>
              <a:t>To znači da ostaje relativno konstantna tokom dana bez obzira na fluktuacije krvnog pritiska</a:t>
            </a:r>
          </a:p>
          <a:p>
            <a:pPr marL="0" indent="0">
              <a:buNone/>
            </a:pPr>
            <a:r>
              <a:rPr lang="sr-Latn-ME" dirty="0"/>
              <a:t>Promjene pritiska ispoljavaju mnogo manji uticaj na zapreminu mokraće iz 2 razloga:</a:t>
            </a:r>
          </a:p>
          <a:p>
            <a:pPr marL="514350" indent="-514350">
              <a:buAutoNum type="arabicPeriod"/>
            </a:pPr>
            <a:r>
              <a:rPr lang="sr-Latn-ME" dirty="0"/>
              <a:t>Sprečavanjem velikih promjena u glomerularnoj filtraciji</a:t>
            </a:r>
          </a:p>
          <a:p>
            <a:pPr marL="514350" indent="-514350">
              <a:buAutoNum type="arabicPeriod"/>
            </a:pPr>
            <a:r>
              <a:rPr lang="sr-Latn-ME" dirty="0"/>
              <a:t>Fenomenom glomerulotubulske ravnoteže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450110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1BB867FF-FC45-48F7-8104-F89BE54909F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8BB56887-D0D5-4F0C-9E19-7247EB83C8B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208695" y="1"/>
            <a:ext cx="1135066" cy="477997"/>
          </a:xfrm>
          <a:custGeom>
            <a:avLst/>
            <a:gdLst>
              <a:gd name="connsiteX0" fmla="*/ 0 w 1135066"/>
              <a:gd name="connsiteY0" fmla="*/ 0 h 477997"/>
              <a:gd name="connsiteX1" fmla="*/ 1135066 w 1135066"/>
              <a:gd name="connsiteY1" fmla="*/ 0 h 477997"/>
              <a:gd name="connsiteX2" fmla="*/ 1133370 w 1135066"/>
              <a:gd name="connsiteY2" fmla="*/ 16827 h 477997"/>
              <a:gd name="connsiteX3" fmla="*/ 567533 w 1135066"/>
              <a:gd name="connsiteY3" fmla="*/ 477997 h 477997"/>
              <a:gd name="connsiteX4" fmla="*/ 1696 w 1135066"/>
              <a:gd name="connsiteY4" fmla="*/ 16827 h 4779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35066" h="477997">
                <a:moveTo>
                  <a:pt x="0" y="0"/>
                </a:moveTo>
                <a:lnTo>
                  <a:pt x="1135066" y="0"/>
                </a:lnTo>
                <a:lnTo>
                  <a:pt x="1133370" y="16827"/>
                </a:lnTo>
                <a:cubicBezTo>
                  <a:pt x="1079514" y="280016"/>
                  <a:pt x="846644" y="477997"/>
                  <a:pt x="567533" y="477997"/>
                </a:cubicBezTo>
                <a:cubicBezTo>
                  <a:pt x="288422" y="477997"/>
                  <a:pt x="55552" y="280016"/>
                  <a:pt x="1696" y="16827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06B7365-5A64-4F4B-933A-D6FC9AA8FE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lang="sr-Latn-ME" dirty="0"/>
              <a:t>Uloga tubuloglomerulske povratne sprege u autoregulaciji glomerulske filtracije</a:t>
            </a:r>
            <a:endParaRPr lang="en-GB" dirty="0"/>
          </a:p>
        </p:txBody>
      </p:sp>
      <p:sp>
        <p:nvSpPr>
          <p:cNvPr id="12" name="Arc 11">
            <a:extLst>
              <a:ext uri="{FF2B5EF4-FFF2-40B4-BE49-F238E27FC236}">
                <a16:creationId xmlns:a16="http://schemas.microsoft.com/office/drawing/2014/main" id="{081E4A58-353D-44AE-B2FC-2A74E2E400F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V="1">
            <a:off x="555710" y="2183223"/>
            <a:ext cx="4083433" cy="4083433"/>
          </a:xfrm>
          <a:prstGeom prst="arc">
            <a:avLst/>
          </a:prstGeom>
          <a:ln w="127000" cap="rnd">
            <a:solidFill>
              <a:schemeClr val="accent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AD00FED-A41C-4225-8998-E6CB1D92C37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sr-Latn-ME" dirty="0"/>
              <a:t>Ova sprega omogućava održavanje relativno konstantne isporuke u distalne tubule bubrega.</a:t>
            </a:r>
          </a:p>
          <a:p>
            <a:pPr marL="0" indent="0">
              <a:buNone/>
            </a:pPr>
            <a:r>
              <a:rPr lang="sr-Latn-ME" dirty="0"/>
              <a:t>Ovaj mehanizam povratne sprege ima 2 komponente koje zajedno djeluju na kontrolu glomerulske filtracije:</a:t>
            </a:r>
          </a:p>
          <a:p>
            <a:pPr marL="514350" indent="-514350">
              <a:buAutoNum type="arabicPeriod"/>
            </a:pPr>
            <a:r>
              <a:rPr lang="sr-Latn-ME" dirty="0"/>
              <a:t>Mehanizam povratne sprege aferentne arteriole</a:t>
            </a:r>
          </a:p>
          <a:p>
            <a:pPr marL="514350" indent="-514350">
              <a:buAutoNum type="arabicPeriod"/>
            </a:pPr>
            <a:r>
              <a:rPr lang="sr-Latn-ME" dirty="0"/>
              <a:t>Mehanizam povratne sprege eferentne arteriole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0588082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1BB867FF-FC45-48F7-8104-F89BE54909F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8BB56887-D0D5-4F0C-9E19-7247EB83C8B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208695" y="1"/>
            <a:ext cx="1135066" cy="477997"/>
          </a:xfrm>
          <a:custGeom>
            <a:avLst/>
            <a:gdLst>
              <a:gd name="connsiteX0" fmla="*/ 0 w 1135066"/>
              <a:gd name="connsiteY0" fmla="*/ 0 h 477997"/>
              <a:gd name="connsiteX1" fmla="*/ 1135066 w 1135066"/>
              <a:gd name="connsiteY1" fmla="*/ 0 h 477997"/>
              <a:gd name="connsiteX2" fmla="*/ 1133370 w 1135066"/>
              <a:gd name="connsiteY2" fmla="*/ 16827 h 477997"/>
              <a:gd name="connsiteX3" fmla="*/ 567533 w 1135066"/>
              <a:gd name="connsiteY3" fmla="*/ 477997 h 477997"/>
              <a:gd name="connsiteX4" fmla="*/ 1696 w 1135066"/>
              <a:gd name="connsiteY4" fmla="*/ 16827 h 4779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35066" h="477997">
                <a:moveTo>
                  <a:pt x="0" y="0"/>
                </a:moveTo>
                <a:lnTo>
                  <a:pt x="1135066" y="0"/>
                </a:lnTo>
                <a:lnTo>
                  <a:pt x="1133370" y="16827"/>
                </a:lnTo>
                <a:cubicBezTo>
                  <a:pt x="1079514" y="280016"/>
                  <a:pt x="846644" y="477997"/>
                  <a:pt x="567533" y="477997"/>
                </a:cubicBezTo>
                <a:cubicBezTo>
                  <a:pt x="288422" y="477997"/>
                  <a:pt x="55552" y="280016"/>
                  <a:pt x="1696" y="16827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2" name="Arc 11">
            <a:extLst>
              <a:ext uri="{FF2B5EF4-FFF2-40B4-BE49-F238E27FC236}">
                <a16:creationId xmlns:a16="http://schemas.microsoft.com/office/drawing/2014/main" id="{081E4A58-353D-44AE-B2FC-2A74E2E400F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V="1">
            <a:off x="555710" y="2183223"/>
            <a:ext cx="4083433" cy="4083433"/>
          </a:xfrm>
          <a:prstGeom prst="arc">
            <a:avLst/>
          </a:prstGeom>
          <a:ln w="127000" cap="rnd">
            <a:solidFill>
              <a:schemeClr val="accent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F388E8A-DE7C-46DD-A352-22BDEA4635E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sr-Latn-ME" sz="2400" dirty="0"/>
              <a:t>Ovi mehanizmi su kontrolisani preko jukstaglomerularnog kompleksa koji se sastoji od 2 značajna elementa:</a:t>
            </a:r>
          </a:p>
          <a:p>
            <a:pPr marL="514350" indent="-514350">
              <a:buAutoNum type="arabicPeriod"/>
            </a:pPr>
            <a:r>
              <a:rPr lang="sr-Latn-ME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Macula densa </a:t>
            </a:r>
            <a:r>
              <a:rPr lang="sr-Latn-ME" sz="2400" dirty="0"/>
              <a:t>– početni dio distalnog tubula; ove ćelije reaguju na smanjenje koncentracije NaCl i koji pokreće 2 mehanizma: (1) smanjuje otpor u aferentnoj arterioli čime povećava hidrostatski pritisak u glomerulima čime se povećava i filtracija i (2) povećava oslobađanje renina iz jukstaglomerularnih ćelija aferentnih i eferentnih arteriola</a:t>
            </a:r>
          </a:p>
          <a:p>
            <a:pPr marL="514350" indent="-514350">
              <a:buAutoNum type="arabicPeriod"/>
            </a:pPr>
            <a:r>
              <a:rPr lang="sr-Latn-ME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Jukstaglomerulane ćelije </a:t>
            </a:r>
            <a:r>
              <a:rPr lang="sr-Latn-ME" sz="2400" dirty="0"/>
              <a:t>– u zidovima aferentnih i eferentnih arteriola; one oslobađaju renin, enzim koji je odgovoran za prevođenje angiotenzina i angiotenzin II koji je odgovoran za vazokonstrikciju eferentnih arteriola, čime se povećava hidrostatski pritisak u glomerulima, odnosno povećava se filtracija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42738892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57845966-6EFC-468A-9CC7-BAB4B95854E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354372" y="0"/>
            <a:ext cx="9483256" cy="6858000"/>
          </a:xfrm>
          <a:prstGeom prst="rect">
            <a:avLst/>
          </a:prstGeom>
          <a:solidFill>
            <a:srgbClr val="59729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75554383-98AF-4A47-BB65-705FAAA4BE6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ADAD1991-FFD1-4E94-ABAB-7560D33008E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144484" y="0"/>
            <a:ext cx="7837716" cy="6858000"/>
          </a:xfrm>
          <a:custGeom>
            <a:avLst/>
            <a:gdLst>
              <a:gd name="connsiteX0" fmla="*/ 2232159 w 7837716"/>
              <a:gd name="connsiteY0" fmla="*/ 0 h 6858000"/>
              <a:gd name="connsiteX1" fmla="*/ 5605557 w 7837716"/>
              <a:gd name="connsiteY1" fmla="*/ 0 h 6858000"/>
              <a:gd name="connsiteX2" fmla="*/ 5617845 w 7837716"/>
              <a:gd name="connsiteY2" fmla="*/ 5384 h 6858000"/>
              <a:gd name="connsiteX3" fmla="*/ 7837716 w 7837716"/>
              <a:gd name="connsiteY3" fmla="*/ 3429000 h 6858000"/>
              <a:gd name="connsiteX4" fmla="*/ 5617845 w 7837716"/>
              <a:gd name="connsiteY4" fmla="*/ 6852616 h 6858000"/>
              <a:gd name="connsiteX5" fmla="*/ 5605557 w 7837716"/>
              <a:gd name="connsiteY5" fmla="*/ 6858000 h 6858000"/>
              <a:gd name="connsiteX6" fmla="*/ 2232159 w 7837716"/>
              <a:gd name="connsiteY6" fmla="*/ 6858000 h 6858000"/>
              <a:gd name="connsiteX7" fmla="*/ 2219871 w 7837716"/>
              <a:gd name="connsiteY7" fmla="*/ 6852616 h 6858000"/>
              <a:gd name="connsiteX8" fmla="*/ 0 w 7837716"/>
              <a:gd name="connsiteY8" fmla="*/ 3429000 h 6858000"/>
              <a:gd name="connsiteX9" fmla="*/ 2219871 w 7837716"/>
              <a:gd name="connsiteY9" fmla="*/ 5384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7837716" h="6858000">
                <a:moveTo>
                  <a:pt x="2232159" y="0"/>
                </a:moveTo>
                <a:lnTo>
                  <a:pt x="5605557" y="0"/>
                </a:lnTo>
                <a:lnTo>
                  <a:pt x="5617845" y="5384"/>
                </a:lnTo>
                <a:cubicBezTo>
                  <a:pt x="6931322" y="618789"/>
                  <a:pt x="7837716" y="1921305"/>
                  <a:pt x="7837716" y="3429000"/>
                </a:cubicBezTo>
                <a:cubicBezTo>
                  <a:pt x="7837716" y="4936696"/>
                  <a:pt x="6931322" y="6239212"/>
                  <a:pt x="5617845" y="6852616"/>
                </a:cubicBezTo>
                <a:lnTo>
                  <a:pt x="5605557" y="6858000"/>
                </a:lnTo>
                <a:lnTo>
                  <a:pt x="2232159" y="6858000"/>
                </a:lnTo>
                <a:lnTo>
                  <a:pt x="2219871" y="6852616"/>
                </a:lnTo>
                <a:cubicBezTo>
                  <a:pt x="906394" y="6239212"/>
                  <a:pt x="0" y="4936696"/>
                  <a:pt x="0" y="3429000"/>
                </a:cubicBezTo>
                <a:cubicBezTo>
                  <a:pt x="0" y="1921305"/>
                  <a:pt x="906394" y="618789"/>
                  <a:pt x="2219871" y="5384"/>
                </a:cubicBezTo>
                <a:close/>
              </a:path>
            </a:pathLst>
          </a:custGeom>
          <a:solidFill>
            <a:schemeClr val="bg1"/>
          </a:solidFill>
          <a:ln>
            <a:gradFill>
              <a:gsLst>
                <a:gs pos="0">
                  <a:schemeClr val="accent1">
                    <a:lumMod val="40000"/>
                    <a:lumOff val="60000"/>
                  </a:schemeClr>
                </a:gs>
                <a:gs pos="23000">
                  <a:schemeClr val="accent1">
                    <a:lumMod val="45000"/>
                    <a:lumOff val="55000"/>
                  </a:schemeClr>
                </a:gs>
                <a:gs pos="83000">
                  <a:schemeClr val="bg2">
                    <a:lumMod val="82000"/>
                  </a:schemeClr>
                </a:gs>
                <a:gs pos="100000">
                  <a:schemeClr val="bg2">
                    <a:lumMod val="87000"/>
                  </a:scheme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30AABB88-EEE3-42AE-A9B7-0825C335503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36181" y="1405048"/>
            <a:ext cx="5462546" cy="40916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98251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3" name="Rectangle 7">
            <a:extLst>
              <a:ext uri="{FF2B5EF4-FFF2-40B4-BE49-F238E27FC236}">
                <a16:creationId xmlns:a16="http://schemas.microsoft.com/office/drawing/2014/main" id="{907EF6B7-1338-4443-8C46-6A318D952DF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Freeform: Shape 9">
            <a:extLst>
              <a:ext uri="{FF2B5EF4-FFF2-40B4-BE49-F238E27FC236}">
                <a16:creationId xmlns:a16="http://schemas.microsoft.com/office/drawing/2014/main" id="{DAAE4CDD-124C-4DCF-9584-B6033B545D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4167271" cy="6858000"/>
          </a:xfrm>
          <a:custGeom>
            <a:avLst/>
            <a:gdLst>
              <a:gd name="connsiteX0" fmla="*/ 0 w 4167271"/>
              <a:gd name="connsiteY0" fmla="*/ 0 h 6858000"/>
              <a:gd name="connsiteX1" fmla="*/ 2259550 w 4167271"/>
              <a:gd name="connsiteY1" fmla="*/ 0 h 6858000"/>
              <a:gd name="connsiteX2" fmla="*/ 2387803 w 4167271"/>
              <a:gd name="connsiteY2" fmla="*/ 82222 h 6858000"/>
              <a:gd name="connsiteX3" fmla="*/ 4167271 w 4167271"/>
              <a:gd name="connsiteY3" fmla="*/ 3429000 h 6858000"/>
              <a:gd name="connsiteX4" fmla="*/ 2387803 w 4167271"/>
              <a:gd name="connsiteY4" fmla="*/ 6775779 h 6858000"/>
              <a:gd name="connsiteX5" fmla="*/ 2259550 w 4167271"/>
              <a:gd name="connsiteY5" fmla="*/ 6858000 h 6858000"/>
              <a:gd name="connsiteX6" fmla="*/ 0 w 4167271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167271" h="6858000">
                <a:moveTo>
                  <a:pt x="0" y="0"/>
                </a:moveTo>
                <a:lnTo>
                  <a:pt x="2259550" y="0"/>
                </a:lnTo>
                <a:lnTo>
                  <a:pt x="2387803" y="82222"/>
                </a:lnTo>
                <a:cubicBezTo>
                  <a:pt x="3461407" y="807534"/>
                  <a:pt x="4167271" y="2035835"/>
                  <a:pt x="4167271" y="3429000"/>
                </a:cubicBezTo>
                <a:cubicBezTo>
                  <a:pt x="4167271" y="4822165"/>
                  <a:pt x="3461407" y="6050467"/>
                  <a:pt x="2387803" y="6775779"/>
                </a:cubicBezTo>
                <a:lnTo>
                  <a:pt x="225955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724B1C2-8271-4057-8595-762ABA848A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6834" y="1153572"/>
            <a:ext cx="3200400" cy="4461163"/>
          </a:xfrm>
        </p:spPr>
        <p:txBody>
          <a:bodyPr>
            <a:normAutofit/>
          </a:bodyPr>
          <a:lstStyle/>
          <a:p>
            <a:r>
              <a:rPr lang="sr-Latn-ME">
                <a:solidFill>
                  <a:srgbClr val="FFFFFF"/>
                </a:solidFill>
              </a:rPr>
              <a:t>Uloge bubrega u homeostazi</a:t>
            </a:r>
            <a:endParaRPr lang="en-GB">
              <a:solidFill>
                <a:srgbClr val="FFFFFF"/>
              </a:solidFill>
            </a:endParaRPr>
          </a:p>
        </p:txBody>
      </p:sp>
      <p:sp>
        <p:nvSpPr>
          <p:cNvPr id="12" name="Arc 11">
            <a:extLst>
              <a:ext uri="{FF2B5EF4-FFF2-40B4-BE49-F238E27FC236}">
                <a16:creationId xmlns:a16="http://schemas.microsoft.com/office/drawing/2014/main" id="{081E4A58-353D-44AE-B2FC-2A74E2E400F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7550402" y="2455479"/>
            <a:ext cx="4083433" cy="4083433"/>
          </a:xfrm>
          <a:prstGeom prst="arc">
            <a:avLst/>
          </a:prstGeom>
          <a:ln w="127000" cap="rnd">
            <a:solidFill>
              <a:schemeClr val="accent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7405031-2589-4701-8986-42D05B3C932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47308" y="591344"/>
            <a:ext cx="6906491" cy="5585619"/>
          </a:xfrm>
        </p:spPr>
        <p:txBody>
          <a:bodyPr anchor="ctr">
            <a:normAutofit/>
          </a:bodyPr>
          <a:lstStyle/>
          <a:p>
            <a:pPr marL="514350" indent="-514350">
              <a:buAutoNum type="arabicPeriod"/>
            </a:pPr>
            <a:r>
              <a:rPr lang="sr-Latn-ME"/>
              <a:t>Izlučivanje metaboličkih otpadnih proizvoda i stranih hemikalija</a:t>
            </a:r>
          </a:p>
          <a:p>
            <a:pPr marL="514350" indent="-514350">
              <a:buAutoNum type="arabicPeriod"/>
            </a:pPr>
            <a:r>
              <a:rPr lang="sr-Latn-ME"/>
              <a:t>Regulacija ravnoteže vode i elektrolita</a:t>
            </a:r>
          </a:p>
          <a:p>
            <a:pPr marL="514350" indent="-514350">
              <a:buAutoNum type="arabicPeriod"/>
            </a:pPr>
            <a:r>
              <a:rPr lang="sr-Latn-ME"/>
              <a:t>Regulacija osmolalnosti tjelesnih tečnosti i koncentracije elektrolita</a:t>
            </a:r>
          </a:p>
          <a:p>
            <a:pPr marL="514350" indent="-514350">
              <a:buAutoNum type="arabicPeriod"/>
            </a:pPr>
            <a:r>
              <a:rPr lang="sr-Latn-ME"/>
              <a:t>Regulacija acidobazne ravnoteže</a:t>
            </a:r>
          </a:p>
          <a:p>
            <a:pPr marL="514350" indent="-514350">
              <a:buAutoNum type="arabicPeriod"/>
            </a:pPr>
            <a:r>
              <a:rPr lang="sr-Latn-ME"/>
              <a:t>Regulacija arterijskog pritiska</a:t>
            </a:r>
          </a:p>
          <a:p>
            <a:pPr marL="514350" indent="-514350">
              <a:buAutoNum type="arabicPeriod"/>
            </a:pPr>
            <a:r>
              <a:rPr lang="sr-Latn-ME"/>
              <a:t>Sekrecija hormona, metabolizam i ekskrecija</a:t>
            </a:r>
          </a:p>
          <a:p>
            <a:pPr marL="514350" indent="-514350">
              <a:buAutoNum type="arabicPeriod"/>
            </a:pPr>
            <a:r>
              <a:rPr lang="sr-Latn-ME"/>
              <a:t>Glukoneogeneza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3994077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7" name="Rectangle 16">
            <a:extLst>
              <a:ext uri="{FF2B5EF4-FFF2-40B4-BE49-F238E27FC236}">
                <a16:creationId xmlns:a16="http://schemas.microsoft.com/office/drawing/2014/main" id="{827B839B-9ADE-406B-8590-F1CAEDED45A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Freeform 45">
            <a:extLst>
              <a:ext uri="{FF2B5EF4-FFF2-40B4-BE49-F238E27FC236}">
                <a16:creationId xmlns:a16="http://schemas.microsoft.com/office/drawing/2014/main" id="{CFE45BF0-46DB-408C-B5F7-7B11716805D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409710" y="1022350"/>
            <a:ext cx="709612" cy="2095501"/>
          </a:xfrm>
          <a:custGeom>
            <a:avLst/>
            <a:gdLst>
              <a:gd name="T0" fmla="*/ 447 w 447"/>
              <a:gd name="T1" fmla="*/ 1363 h 1363"/>
              <a:gd name="T2" fmla="*/ 0 w 447"/>
              <a:gd name="T3" fmla="*/ 987 h 1363"/>
              <a:gd name="T4" fmla="*/ 0 w 447"/>
              <a:gd name="T5" fmla="*/ 0 h 1363"/>
              <a:gd name="T6" fmla="*/ 447 w 447"/>
              <a:gd name="T7" fmla="*/ 376 h 1363"/>
              <a:gd name="T8" fmla="*/ 447 w 447"/>
              <a:gd name="T9" fmla="*/ 1363 h 13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47" h="1363">
                <a:moveTo>
                  <a:pt x="447" y="1363"/>
                </a:moveTo>
                <a:lnTo>
                  <a:pt x="0" y="987"/>
                </a:lnTo>
                <a:lnTo>
                  <a:pt x="0" y="0"/>
                </a:lnTo>
                <a:lnTo>
                  <a:pt x="447" y="376"/>
                </a:lnTo>
                <a:lnTo>
                  <a:pt x="447" y="1363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" name="Freeform 46">
            <a:extLst>
              <a:ext uri="{FF2B5EF4-FFF2-40B4-BE49-F238E27FC236}">
                <a16:creationId xmlns:a16="http://schemas.microsoft.com/office/drawing/2014/main" id="{2AEBC8F2-97B1-41B4-93F1-2D289E197FB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409710" y="837744"/>
            <a:ext cx="403225" cy="1705431"/>
          </a:xfrm>
          <a:custGeom>
            <a:avLst/>
            <a:gdLst>
              <a:gd name="T0" fmla="*/ 254 w 254"/>
              <a:gd name="T1" fmla="*/ 987 h 1109"/>
              <a:gd name="T2" fmla="*/ 0 w 254"/>
              <a:gd name="T3" fmla="*/ 1109 h 1109"/>
              <a:gd name="T4" fmla="*/ 0 w 254"/>
              <a:gd name="T5" fmla="*/ 119 h 1109"/>
              <a:gd name="T6" fmla="*/ 254 w 254"/>
              <a:gd name="T7" fmla="*/ 0 h 1109"/>
              <a:gd name="T8" fmla="*/ 254 w 254"/>
              <a:gd name="T9" fmla="*/ 987 h 11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54" h="1109">
                <a:moveTo>
                  <a:pt x="254" y="987"/>
                </a:moveTo>
                <a:lnTo>
                  <a:pt x="0" y="1109"/>
                </a:lnTo>
                <a:lnTo>
                  <a:pt x="0" y="119"/>
                </a:lnTo>
                <a:lnTo>
                  <a:pt x="254" y="0"/>
                </a:lnTo>
                <a:lnTo>
                  <a:pt x="254" y="987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" name="Freeform 47">
            <a:extLst>
              <a:ext uri="{FF2B5EF4-FFF2-40B4-BE49-F238E27FC236}">
                <a16:creationId xmlns:a16="http://schemas.microsoft.com/office/drawing/2014/main" id="{472E3A19-F5D5-48FC-BB9C-48C2F68F598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644660" y="640894"/>
            <a:ext cx="168275" cy="1713195"/>
          </a:xfrm>
          <a:custGeom>
            <a:avLst/>
            <a:gdLst>
              <a:gd name="T0" fmla="*/ 106 w 106"/>
              <a:gd name="T1" fmla="*/ 1114 h 1114"/>
              <a:gd name="T2" fmla="*/ 0 w 106"/>
              <a:gd name="T3" fmla="*/ 1005 h 1114"/>
              <a:gd name="T4" fmla="*/ 0 w 106"/>
              <a:gd name="T5" fmla="*/ 0 h 1114"/>
              <a:gd name="T6" fmla="*/ 106 w 106"/>
              <a:gd name="T7" fmla="*/ 110 h 1114"/>
              <a:gd name="T8" fmla="*/ 106 w 106"/>
              <a:gd name="T9" fmla="*/ 1114 h 1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6" h="1114">
                <a:moveTo>
                  <a:pt x="106" y="1114"/>
                </a:moveTo>
                <a:lnTo>
                  <a:pt x="0" y="1005"/>
                </a:lnTo>
                <a:lnTo>
                  <a:pt x="0" y="0"/>
                </a:lnTo>
                <a:lnTo>
                  <a:pt x="106" y="110"/>
                </a:lnTo>
                <a:lnTo>
                  <a:pt x="106" y="1114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5" name="Freeform 44">
            <a:extLst>
              <a:ext uri="{FF2B5EF4-FFF2-40B4-BE49-F238E27FC236}">
                <a16:creationId xmlns:a16="http://schemas.microsoft.com/office/drawing/2014/main" id="{7A62E32F-BB65-43A8-8EB5-92346890E54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11223203" y="635716"/>
            <a:ext cx="328612" cy="1742360"/>
          </a:xfrm>
          <a:custGeom>
            <a:avLst/>
            <a:gdLst>
              <a:gd name="T0" fmla="*/ 207 w 207"/>
              <a:gd name="T1" fmla="*/ 987 h 1114"/>
              <a:gd name="T2" fmla="*/ 0 w 207"/>
              <a:gd name="T3" fmla="*/ 1114 h 1114"/>
              <a:gd name="T4" fmla="*/ 0 w 207"/>
              <a:gd name="T5" fmla="*/ 127 h 1114"/>
              <a:gd name="T6" fmla="*/ 207 w 207"/>
              <a:gd name="T7" fmla="*/ 0 h 1114"/>
              <a:gd name="T8" fmla="*/ 207 w 207"/>
              <a:gd name="T9" fmla="*/ 987 h 1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7" h="1114">
                <a:moveTo>
                  <a:pt x="207" y="987"/>
                </a:moveTo>
                <a:lnTo>
                  <a:pt x="0" y="1114"/>
                </a:lnTo>
                <a:lnTo>
                  <a:pt x="0" y="127"/>
                </a:lnTo>
                <a:lnTo>
                  <a:pt x="207" y="0"/>
                </a:lnTo>
                <a:lnTo>
                  <a:pt x="207" y="987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14E91B64-9FCC-451E-AFB4-A827D632936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644055" y="635715"/>
            <a:ext cx="10907863" cy="154145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094D516-89A9-43BE-A353-9A2C32E4C7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58506" y="800392"/>
            <a:ext cx="10264697" cy="1212102"/>
          </a:xfrm>
        </p:spPr>
        <p:txBody>
          <a:bodyPr>
            <a:normAutofit/>
          </a:bodyPr>
          <a:lstStyle/>
          <a:p>
            <a:r>
              <a:rPr lang="sr-Latn-ME" sz="4000">
                <a:solidFill>
                  <a:srgbClr val="FFFFFF"/>
                </a:solidFill>
              </a:rPr>
              <a:t>Tubularna resorpcija – obrada glomurulskog filtrata</a:t>
            </a:r>
            <a:endParaRPr lang="en-GB" sz="4000">
              <a:solidFill>
                <a:srgbClr val="FFFFFF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9A632CF-F7D6-4D16-A7C8-068750D9803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67624" y="2490436"/>
            <a:ext cx="9708995" cy="3567173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en-US" sz="2400"/>
              <a:t>Glavna kara</a:t>
            </a:r>
            <a:r>
              <a:rPr lang="sr-Latn-ME" sz="2400"/>
              <a:t>kteristika tubularne resopcije je njena visoko selektivnost i kvantitativna obimnost.</a:t>
            </a:r>
          </a:p>
          <a:p>
            <a:pPr marL="514350" indent="-514350">
              <a:buAutoNum type="arabicPeriod"/>
            </a:pPr>
            <a:r>
              <a:rPr lang="sr-Latn-ME" sz="2400"/>
              <a:t>Procesi glomerulske filtracije i tubularne resopcije su uzajmno povezane i na taj način se izbjegavaju velike promjene u izličivanju mokraće</a:t>
            </a:r>
          </a:p>
          <a:p>
            <a:pPr marL="514350" indent="-514350">
              <a:buAutoNum type="arabicPeriod"/>
            </a:pPr>
            <a:r>
              <a:rPr lang="sr-Latn-ME" sz="2400"/>
              <a:t>Visoka selektivnost obezbjeđuje da se resorbuju skoro u potpunosti esencijalne materije (pr glukoza i amino kisjeline), brojni joni (Na, Cl, bikarbonati) dok se otpadni produkti (pr urea, kreatinin) ne resorbuju. </a:t>
            </a:r>
            <a:endParaRPr lang="en-GB" sz="2400"/>
          </a:p>
        </p:txBody>
      </p:sp>
    </p:spTree>
    <p:extLst>
      <p:ext uri="{BB962C8B-B14F-4D97-AF65-F5344CB8AC3E}">
        <p14:creationId xmlns:p14="http://schemas.microsoft.com/office/powerpoint/2010/main" val="286162296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1FA0A642-FBA9-42EB-B0EA-F46468AC8A4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</a:blip>
          <a:srcRect t="16045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B50AB553-2A96-4A92-96F2-93548E09695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10000">
                <a:schemeClr val="bg2">
                  <a:alpha val="68000"/>
                </a:schemeClr>
              </a:gs>
              <a:gs pos="85000">
                <a:schemeClr val="bg2">
                  <a:alpha val="97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EC72A71-AA8B-4B94-9CAD-9CA91FF1C5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lang="sr-Latn-ME" dirty="0"/>
              <a:t>Tubularna resorpcija</a:t>
            </a:r>
            <a:endParaRPr lang="en-GB" dirty="0"/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EAB54C94-0E85-4E84-8B1C-4A597231C1A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21738422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96846911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57845966-6EFC-468A-9CC7-BAB4B95854E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354372" y="0"/>
            <a:ext cx="9483256" cy="6858000"/>
          </a:xfrm>
          <a:prstGeom prst="rect">
            <a:avLst/>
          </a:prstGeom>
          <a:solidFill>
            <a:srgbClr val="43575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75554383-98AF-4A47-BB65-705FAAA4BE6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ADAD1991-FFD1-4E94-ABAB-7560D33008E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144484" y="0"/>
            <a:ext cx="7837716" cy="6858000"/>
          </a:xfrm>
          <a:custGeom>
            <a:avLst/>
            <a:gdLst>
              <a:gd name="connsiteX0" fmla="*/ 2232159 w 7837716"/>
              <a:gd name="connsiteY0" fmla="*/ 0 h 6858000"/>
              <a:gd name="connsiteX1" fmla="*/ 5605557 w 7837716"/>
              <a:gd name="connsiteY1" fmla="*/ 0 h 6858000"/>
              <a:gd name="connsiteX2" fmla="*/ 5617845 w 7837716"/>
              <a:gd name="connsiteY2" fmla="*/ 5384 h 6858000"/>
              <a:gd name="connsiteX3" fmla="*/ 7837716 w 7837716"/>
              <a:gd name="connsiteY3" fmla="*/ 3429000 h 6858000"/>
              <a:gd name="connsiteX4" fmla="*/ 5617845 w 7837716"/>
              <a:gd name="connsiteY4" fmla="*/ 6852616 h 6858000"/>
              <a:gd name="connsiteX5" fmla="*/ 5605557 w 7837716"/>
              <a:gd name="connsiteY5" fmla="*/ 6858000 h 6858000"/>
              <a:gd name="connsiteX6" fmla="*/ 2232159 w 7837716"/>
              <a:gd name="connsiteY6" fmla="*/ 6858000 h 6858000"/>
              <a:gd name="connsiteX7" fmla="*/ 2219871 w 7837716"/>
              <a:gd name="connsiteY7" fmla="*/ 6852616 h 6858000"/>
              <a:gd name="connsiteX8" fmla="*/ 0 w 7837716"/>
              <a:gd name="connsiteY8" fmla="*/ 3429000 h 6858000"/>
              <a:gd name="connsiteX9" fmla="*/ 2219871 w 7837716"/>
              <a:gd name="connsiteY9" fmla="*/ 5384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7837716" h="6858000">
                <a:moveTo>
                  <a:pt x="2232159" y="0"/>
                </a:moveTo>
                <a:lnTo>
                  <a:pt x="5605557" y="0"/>
                </a:lnTo>
                <a:lnTo>
                  <a:pt x="5617845" y="5384"/>
                </a:lnTo>
                <a:cubicBezTo>
                  <a:pt x="6931322" y="618789"/>
                  <a:pt x="7837716" y="1921305"/>
                  <a:pt x="7837716" y="3429000"/>
                </a:cubicBezTo>
                <a:cubicBezTo>
                  <a:pt x="7837716" y="4936696"/>
                  <a:pt x="6931322" y="6239212"/>
                  <a:pt x="5617845" y="6852616"/>
                </a:cubicBezTo>
                <a:lnTo>
                  <a:pt x="5605557" y="6858000"/>
                </a:lnTo>
                <a:lnTo>
                  <a:pt x="2232159" y="6858000"/>
                </a:lnTo>
                <a:lnTo>
                  <a:pt x="2219871" y="6852616"/>
                </a:lnTo>
                <a:cubicBezTo>
                  <a:pt x="906394" y="6239212"/>
                  <a:pt x="0" y="4936696"/>
                  <a:pt x="0" y="3429000"/>
                </a:cubicBezTo>
                <a:cubicBezTo>
                  <a:pt x="0" y="1921305"/>
                  <a:pt x="906394" y="618789"/>
                  <a:pt x="2219871" y="5384"/>
                </a:cubicBezTo>
                <a:close/>
              </a:path>
            </a:pathLst>
          </a:custGeom>
          <a:solidFill>
            <a:schemeClr val="bg1"/>
          </a:solidFill>
          <a:ln>
            <a:gradFill>
              <a:gsLst>
                <a:gs pos="0">
                  <a:schemeClr val="accent1">
                    <a:lumMod val="40000"/>
                    <a:lumOff val="60000"/>
                  </a:schemeClr>
                </a:gs>
                <a:gs pos="23000">
                  <a:schemeClr val="accent1">
                    <a:lumMod val="45000"/>
                    <a:lumOff val="55000"/>
                  </a:schemeClr>
                </a:gs>
                <a:gs pos="83000">
                  <a:schemeClr val="bg2">
                    <a:lumMod val="82000"/>
                  </a:schemeClr>
                </a:gs>
                <a:gs pos="100000">
                  <a:schemeClr val="bg2">
                    <a:lumMod val="87000"/>
                  </a:scheme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22DAB5F5-DE27-42D9-B854-DE0B263C630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68513" y="1176793"/>
            <a:ext cx="5197881" cy="45481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067247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B005A2B3-7E26-4893-88EF-9BD7E4AE09D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25000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257363FD-7E77-4145-9483-331A807ADF0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6802" cy="6858000"/>
          </a:xfrm>
          <a:prstGeom prst="rect">
            <a:avLst/>
          </a:prstGeom>
          <a:gradFill flip="none" rotWithShape="1">
            <a:gsLst>
              <a:gs pos="28000">
                <a:schemeClr val="bg2">
                  <a:alpha val="84000"/>
                </a:schemeClr>
              </a:gs>
              <a:gs pos="74000">
                <a:schemeClr val="bg1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1974CDF-EF77-424D-916E-48724A06B6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lang="sr-Latn-ME" dirty="0"/>
              <a:t>Aktivni transport</a:t>
            </a:r>
            <a:endParaRPr lang="en-GB" dirty="0"/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EAE1FF69-D355-4BA9-B952-AC7D922DA86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02105333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49348447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4351DFE5-F63D-4BE0-BDA9-E3EB88F01AA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55601" y="0"/>
            <a:ext cx="11480494" cy="2753936"/>
          </a:xfrm>
          <a:prstGeom prst="rect">
            <a:avLst/>
          </a:prstGeom>
          <a:gradFill>
            <a:gsLst>
              <a:gs pos="0">
                <a:schemeClr val="accent5"/>
              </a:gs>
              <a:gs pos="25000">
                <a:schemeClr val="accent5"/>
              </a:gs>
              <a:gs pos="94000">
                <a:schemeClr val="bg2">
                  <a:lumMod val="25000"/>
                </a:schemeClr>
              </a:gs>
              <a:gs pos="100000">
                <a:schemeClr val="bg2">
                  <a:lumMod val="25000"/>
                </a:schemeClr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02DD2BC0-6F29-4B4F-8D61-2DCF6D2E8E7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78FBEAB-4334-4D38-BF2E-DF6C805367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79226" y="826680"/>
            <a:ext cx="9833548" cy="1325563"/>
          </a:xfrm>
        </p:spPr>
        <p:txBody>
          <a:bodyPr>
            <a:normAutofit/>
          </a:bodyPr>
          <a:lstStyle/>
          <a:p>
            <a:pPr algn="ctr"/>
            <a:r>
              <a:rPr lang="sr-Latn-ME" sz="4000">
                <a:solidFill>
                  <a:srgbClr val="FFFFFF"/>
                </a:solidFill>
              </a:rPr>
              <a:t>Primarni aktivni transport</a:t>
            </a:r>
            <a:endParaRPr lang="en-GB" sz="4000">
              <a:solidFill>
                <a:srgbClr val="FFFFFF"/>
              </a:solidFill>
            </a:endParaRPr>
          </a:p>
        </p:txBody>
      </p:sp>
      <p:graphicFrame>
        <p:nvGraphicFramePr>
          <p:cNvPr id="13" name="Content Placeholder 2">
            <a:extLst>
              <a:ext uri="{FF2B5EF4-FFF2-40B4-BE49-F238E27FC236}">
                <a16:creationId xmlns:a16="http://schemas.microsoft.com/office/drawing/2014/main" id="{35559B38-A579-4D4F-981A-3935F4E7F27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42475969"/>
              </p:ext>
            </p:extLst>
          </p:nvPr>
        </p:nvGraphicFramePr>
        <p:xfrm>
          <a:off x="1036320" y="2899956"/>
          <a:ext cx="10119360" cy="31313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94017360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>
            <a:extLst>
              <a:ext uri="{FF2B5EF4-FFF2-40B4-BE49-F238E27FC236}">
                <a16:creationId xmlns:a16="http://schemas.microsoft.com/office/drawing/2014/main" id="{D2FD2338-15D7-4C18-8A7D-01C27C87864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4032504"/>
            <a:ext cx="12188952" cy="2825496"/>
          </a:xfrm>
          <a:prstGeom prst="rect">
            <a:avLst/>
          </a:prstGeom>
          <a:gradFill>
            <a:gsLst>
              <a:gs pos="0">
                <a:schemeClr val="accent5"/>
              </a:gs>
              <a:gs pos="25000">
                <a:schemeClr val="accent5"/>
              </a:gs>
              <a:gs pos="94000">
                <a:schemeClr val="bg2">
                  <a:lumMod val="25000"/>
                </a:schemeClr>
              </a:gs>
              <a:gs pos="100000">
                <a:schemeClr val="bg2">
                  <a:lumMod val="25000"/>
                </a:schemeClr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C129C922-12D1-401C-8095-86D765C28BF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5716" b="33968"/>
          <a:stretch/>
        </p:blipFill>
        <p:spPr>
          <a:xfrm flipV="1">
            <a:off x="0" y="4228848"/>
            <a:ext cx="12192000" cy="1393277"/>
          </a:xfrm>
          <a:custGeom>
            <a:avLst/>
            <a:gdLst>
              <a:gd name="connsiteX0" fmla="*/ 0 w 12192000"/>
              <a:gd name="connsiteY0" fmla="*/ 0 h 3049325"/>
              <a:gd name="connsiteX1" fmla="*/ 12192000 w 12192000"/>
              <a:gd name="connsiteY1" fmla="*/ 0 h 3049325"/>
              <a:gd name="connsiteX2" fmla="*/ 12192000 w 12192000"/>
              <a:gd name="connsiteY2" fmla="*/ 3049325 h 3049325"/>
              <a:gd name="connsiteX3" fmla="*/ 0 w 12192000"/>
              <a:gd name="connsiteY3" fmla="*/ 3049325 h 30493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3049325">
                <a:moveTo>
                  <a:pt x="0" y="0"/>
                </a:moveTo>
                <a:lnTo>
                  <a:pt x="12192000" y="0"/>
                </a:lnTo>
                <a:lnTo>
                  <a:pt x="12192000" y="3049325"/>
                </a:lnTo>
                <a:lnTo>
                  <a:pt x="0" y="3049325"/>
                </a:lnTo>
                <a:close/>
              </a:path>
            </a:pathLst>
          </a:cu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63D257F-D8D6-4D10-87E0-B332E476CD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4672" y="5038344"/>
            <a:ext cx="10579608" cy="1188720"/>
          </a:xfrm>
        </p:spPr>
        <p:txBody>
          <a:bodyPr>
            <a:normAutofit/>
          </a:bodyPr>
          <a:lstStyle/>
          <a:p>
            <a:r>
              <a:rPr lang="sr-Latn-ME" sz="4000" dirty="0">
                <a:solidFill>
                  <a:srgbClr val="FFFFFF"/>
                </a:solidFill>
              </a:rPr>
              <a:t>Resorpcija natrijumovih jona - faze</a:t>
            </a:r>
            <a:endParaRPr lang="en-GB" sz="4000" dirty="0">
              <a:solidFill>
                <a:srgbClr val="FFFFFF"/>
              </a:solidFill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02F5FFC2-6527-4F0E-BD4D-D0556D98B0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1"/>
            <a:ext cx="12188952" cy="4373227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9" name="Content Placeholder 2">
            <a:extLst>
              <a:ext uri="{FF2B5EF4-FFF2-40B4-BE49-F238E27FC236}">
                <a16:creationId xmlns:a16="http://schemas.microsoft.com/office/drawing/2014/main" id="{100F8E0A-01D0-4C6B-879B-AF25ED402BF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34126845"/>
              </p:ext>
            </p:extLst>
          </p:nvPr>
        </p:nvGraphicFramePr>
        <p:xfrm>
          <a:off x="1036320" y="445168"/>
          <a:ext cx="10119360" cy="37836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93808848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4351DFE5-F63D-4BE0-BDA9-E3EB88F01AA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55601" y="0"/>
            <a:ext cx="11480494" cy="2753936"/>
          </a:xfrm>
          <a:prstGeom prst="rect">
            <a:avLst/>
          </a:prstGeom>
          <a:gradFill>
            <a:gsLst>
              <a:gs pos="0">
                <a:schemeClr val="accent2"/>
              </a:gs>
              <a:gs pos="25000">
                <a:schemeClr val="accent2"/>
              </a:gs>
              <a:gs pos="94000">
                <a:schemeClr val="accent1"/>
              </a:gs>
              <a:gs pos="100000">
                <a:schemeClr val="accent1"/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02DD2BC0-6F29-4B4F-8D61-2DCF6D2E8E7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B309F53-F55E-4659-9777-8BAAA09361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79226" y="826680"/>
            <a:ext cx="9833548" cy="1325563"/>
          </a:xfrm>
        </p:spPr>
        <p:txBody>
          <a:bodyPr>
            <a:normAutofit fontScale="90000"/>
          </a:bodyPr>
          <a:lstStyle/>
          <a:p>
            <a:pPr algn="ctr"/>
            <a:r>
              <a:rPr lang="sr-Latn-ME" sz="4000" dirty="0">
                <a:solidFill>
                  <a:srgbClr val="FFFFFF"/>
                </a:solidFill>
              </a:rPr>
              <a:t>Sekundarna aktivna reapsorpcija kroz tubularnu membranu – mehanizam kotransporta</a:t>
            </a:r>
            <a:endParaRPr lang="en-GB" sz="4000" dirty="0">
              <a:solidFill>
                <a:srgbClr val="FFFFFF"/>
              </a:solidFill>
            </a:endParaRP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F599DC95-1E8F-4799-9A15-4D5A8D18D99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28901813"/>
              </p:ext>
            </p:extLst>
          </p:nvPr>
        </p:nvGraphicFramePr>
        <p:xfrm>
          <a:off x="1036320" y="2899956"/>
          <a:ext cx="10119360" cy="31313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95092523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4351DFE5-F63D-4BE0-BDA9-E3EB88F01AA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55601" y="0"/>
            <a:ext cx="11480494" cy="2753936"/>
          </a:xfrm>
          <a:prstGeom prst="rect">
            <a:avLst/>
          </a:prstGeom>
          <a:gradFill>
            <a:gsLst>
              <a:gs pos="0">
                <a:schemeClr val="accent5"/>
              </a:gs>
              <a:gs pos="25000">
                <a:schemeClr val="accent5"/>
              </a:gs>
              <a:gs pos="94000">
                <a:schemeClr val="bg2">
                  <a:lumMod val="25000"/>
                </a:schemeClr>
              </a:gs>
              <a:gs pos="100000">
                <a:schemeClr val="bg2">
                  <a:lumMod val="25000"/>
                </a:schemeClr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02DD2BC0-6F29-4B4F-8D61-2DCF6D2E8E7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7CF161F-8BE5-4131-A85C-D54E479FEA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79226" y="826680"/>
            <a:ext cx="9833548" cy="1325563"/>
          </a:xfrm>
        </p:spPr>
        <p:txBody>
          <a:bodyPr>
            <a:normAutofit/>
          </a:bodyPr>
          <a:lstStyle/>
          <a:p>
            <a:pPr algn="ctr"/>
            <a:r>
              <a:rPr lang="sr-Latn-ME" sz="4000">
                <a:solidFill>
                  <a:srgbClr val="FFFFFF"/>
                </a:solidFill>
              </a:rPr>
              <a:t>Sekundarna aktivna sekrecija u tubule – mehanizam kontratransporta</a:t>
            </a:r>
            <a:endParaRPr lang="en-GB" sz="4000">
              <a:solidFill>
                <a:srgbClr val="FFFFFF"/>
              </a:solidFill>
            </a:endParaRP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3BE7A121-8374-44D4-81E7-E1195CBF66E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78119845"/>
              </p:ext>
            </p:extLst>
          </p:nvPr>
        </p:nvGraphicFramePr>
        <p:xfrm>
          <a:off x="1036320" y="2899956"/>
          <a:ext cx="10119360" cy="31313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45149208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4351DFE5-F63D-4BE0-BDA9-E3EB88F01AA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55601" y="0"/>
            <a:ext cx="11480494" cy="2753936"/>
          </a:xfrm>
          <a:prstGeom prst="rect">
            <a:avLst/>
          </a:prstGeom>
          <a:gradFill>
            <a:gsLst>
              <a:gs pos="0">
                <a:schemeClr val="accent5"/>
              </a:gs>
              <a:gs pos="25000">
                <a:schemeClr val="accent5"/>
              </a:gs>
              <a:gs pos="94000">
                <a:schemeClr val="bg2">
                  <a:lumMod val="25000"/>
                </a:schemeClr>
              </a:gs>
              <a:gs pos="100000">
                <a:schemeClr val="bg2">
                  <a:lumMod val="25000"/>
                </a:schemeClr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02DD2BC0-6F29-4B4F-8D61-2DCF6D2E8E7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C7FEC73-0842-4AF6-9FD0-6E2633A298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79226" y="826680"/>
            <a:ext cx="9833548" cy="1325563"/>
          </a:xfrm>
        </p:spPr>
        <p:txBody>
          <a:bodyPr>
            <a:normAutofit/>
          </a:bodyPr>
          <a:lstStyle/>
          <a:p>
            <a:pPr algn="ctr"/>
            <a:r>
              <a:rPr lang="sr-Latn-ME" sz="4000">
                <a:solidFill>
                  <a:srgbClr val="FFFFFF"/>
                </a:solidFill>
              </a:rPr>
              <a:t>Pinocitoza – mehanizam aktivnog transporta za resorpciju proteina</a:t>
            </a:r>
            <a:endParaRPr lang="en-GB" sz="4000">
              <a:solidFill>
                <a:srgbClr val="FFFFFF"/>
              </a:solidFill>
            </a:endParaRP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6849C98A-EBEF-438D-9D92-D7F5DFDDBCC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62262787"/>
              </p:ext>
            </p:extLst>
          </p:nvPr>
        </p:nvGraphicFramePr>
        <p:xfrm>
          <a:off x="1036320" y="2899956"/>
          <a:ext cx="10119360" cy="31313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96976003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3B854194-185D-494D-905C-7C7CB2E30F6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608211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4F5FA0D-0104-4987-8241-EFF7C85B88D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12191998" cy="6858000"/>
          </a:xfrm>
          <a:prstGeom prst="rect">
            <a:avLst/>
          </a:prstGeom>
          <a:gradFill>
            <a:gsLst>
              <a:gs pos="0">
                <a:schemeClr val="accent1">
                  <a:lumMod val="90000"/>
                </a:schemeClr>
              </a:gs>
              <a:gs pos="25000">
                <a:schemeClr val="accent1">
                  <a:lumMod val="90000"/>
                </a:schemeClr>
              </a:gs>
              <a:gs pos="94000">
                <a:schemeClr val="bg2">
                  <a:lumMod val="25000"/>
                </a:schemeClr>
              </a:gs>
              <a:gs pos="100000">
                <a:schemeClr val="bg2">
                  <a:lumMod val="25000"/>
                </a:schemeClr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2897127E-6CEF-446C-BE87-93B7C46E49D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2B94EC2-FCAE-4870-BD6D-D0C8130D31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0079" y="2053641"/>
            <a:ext cx="3669161" cy="2760098"/>
          </a:xfrm>
        </p:spPr>
        <p:txBody>
          <a:bodyPr>
            <a:normAutofit/>
          </a:bodyPr>
          <a:lstStyle/>
          <a:p>
            <a:r>
              <a:rPr lang="sr-Latn-ME" sz="3700" dirty="0">
                <a:solidFill>
                  <a:srgbClr val="FFFFFF"/>
                </a:solidFill>
              </a:rPr>
              <a:t>Transportni maksimum za supstance koje se aktivno resorbuju</a:t>
            </a:r>
            <a:endParaRPr lang="en-GB" sz="3700" dirty="0">
              <a:solidFill>
                <a:srgbClr val="FFFFFF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578B400-8C29-42CD-B67D-FC7B279B88F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0574" y="801866"/>
            <a:ext cx="5306084" cy="5230634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sr-Latn-ME" sz="2400" dirty="0">
                <a:solidFill>
                  <a:srgbClr val="000000"/>
                </a:solidFill>
              </a:rPr>
              <a:t>Ovo je granica kojom se ograničava brzina reapsorpcije ili sekrecije supstanci i ona je određena saturacijom specifičnih transportnih sistema. Kada količina rastvorene supstance koja se isporučuje tubulu </a:t>
            </a:r>
            <a:r>
              <a:rPr lang="sr-Latn-ME" sz="24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(tubulsko opterećenje) </a:t>
            </a:r>
            <a:r>
              <a:rPr lang="sr-Latn-ME" sz="2400" dirty="0">
                <a:solidFill>
                  <a:srgbClr val="000000"/>
                </a:solidFill>
              </a:rPr>
              <a:t>prevaziđe kapacitet proteinskih nosača i specifičnih enzima uključenih u transportni proces. </a:t>
            </a:r>
            <a:endParaRPr lang="en-GB" sz="24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56214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CABFCF-7B2C-41E8-BD27-ABEAC4A01C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ME" dirty="0"/>
              <a:t>Fiziološka anatomija bubrega</a:t>
            </a:r>
            <a:endParaRPr lang="en-GB" dirty="0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5465FA4B-6BCD-48DF-ADF3-7C0F8A848A2A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1362075" y="2047875"/>
            <a:ext cx="4257675" cy="4057650"/>
          </a:xfrm>
          <a:prstGeom prst="rect">
            <a:avLst/>
          </a:prstGeom>
        </p:spPr>
      </p:pic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75A5A7DE-F7F6-4FA3-B58E-861FDA1EEC04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6896100" y="1914525"/>
            <a:ext cx="4343400" cy="4476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66835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4351DFE5-F63D-4BE0-BDA9-E3EB88F01AA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55601" y="0"/>
            <a:ext cx="11480494" cy="2753936"/>
          </a:xfrm>
          <a:prstGeom prst="rect">
            <a:avLst/>
          </a:prstGeom>
          <a:gradFill>
            <a:gsLst>
              <a:gs pos="0">
                <a:schemeClr val="accent1">
                  <a:lumMod val="90000"/>
                </a:schemeClr>
              </a:gs>
              <a:gs pos="25000">
                <a:schemeClr val="accent1">
                  <a:lumMod val="90000"/>
                </a:schemeClr>
              </a:gs>
              <a:gs pos="94000">
                <a:schemeClr val="bg2">
                  <a:lumMod val="25000"/>
                </a:schemeClr>
              </a:gs>
              <a:gs pos="100000">
                <a:schemeClr val="bg2">
                  <a:lumMod val="25000"/>
                </a:schemeClr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3AA16612-ACD2-4A16-8F2B-4514FD6BF28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5CDF484-CE80-458B-8681-6E8A1EC191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79226" y="826680"/>
            <a:ext cx="9833548" cy="1325563"/>
          </a:xfrm>
        </p:spPr>
        <p:txBody>
          <a:bodyPr>
            <a:normAutofit/>
          </a:bodyPr>
          <a:lstStyle/>
          <a:p>
            <a:pPr algn="ctr"/>
            <a:r>
              <a:rPr lang="sr-Latn-ME" sz="4000">
                <a:solidFill>
                  <a:srgbClr val="FFFFFF"/>
                </a:solidFill>
              </a:rPr>
              <a:t>Pasivna reapsorpcija vode osmozom je u najvećoj mjeri povezan sa reapsorpcijom Na</a:t>
            </a:r>
            <a:endParaRPr lang="en-GB" sz="4000">
              <a:solidFill>
                <a:srgbClr val="FFFFFF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986EDBB-8219-45F2-99D0-324CD8FC14F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79226" y="3092970"/>
            <a:ext cx="9833548" cy="269397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sr-Latn-ME" sz="2000" dirty="0">
                <a:solidFill>
                  <a:srgbClr val="000000"/>
                </a:solidFill>
              </a:rPr>
              <a:t>Kretanje supstanci iz lumena tubula u bubrežni intersticijum smanjuje njihovu koncentraciju intraluminarno odnosno ratse njihova koncetracija u bubrežnom intersticijumu. Ovako stvorena osmoza omogućava kretanje molekula vode. </a:t>
            </a:r>
          </a:p>
          <a:p>
            <a:pPr marL="514350" indent="-514350">
              <a:buAutoNum type="arabicPeriod"/>
            </a:pPr>
            <a:r>
              <a:rPr lang="sr-Latn-ME" sz="2000" dirty="0">
                <a:solidFill>
                  <a:srgbClr val="000000"/>
                </a:solidFill>
              </a:rPr>
              <a:t>Proces je naročito intenzivan i brz u proksimalnim tubulima – prilagođene veze između epitelnih ćelija</a:t>
            </a:r>
          </a:p>
          <a:p>
            <a:pPr marL="514350" indent="-514350">
              <a:buAutoNum type="arabicPeriod"/>
            </a:pPr>
            <a:r>
              <a:rPr lang="sr-Latn-ME" sz="2000" dirty="0">
                <a:solidFill>
                  <a:srgbClr val="000000"/>
                </a:solidFill>
              </a:rPr>
              <a:t>U distalnim djelovima nefrona, počev od Henleove petlje i dalje kroz sabirni tubul, epitelne ćelije su čvrsto povezane te onemugućavaju prolazak molekula vode. ADH hormon može da poveća propustljivost za molekule vode </a:t>
            </a:r>
          </a:p>
          <a:p>
            <a:pPr marL="0" indent="0">
              <a:buNone/>
            </a:pPr>
            <a:endParaRPr lang="en-GB" sz="20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100380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97BE84-3EC8-45AE-B328-1ADCC90B73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Latn-ME" dirty="0"/>
              <a:t>Reapsorpcija hlorida, uree i drugih rastvorenih supstanci – mehanizam pasivne difuzije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1139F78-FD5B-4E26-B445-7349036DA69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sr-Latn-ME" dirty="0"/>
              <a:t>Negativno naelektrisani joni Cl se zahvaljući kretanju jona Na kreću procesima pasivne difuzije (paracelularnim putem – između ćelija)</a:t>
            </a:r>
          </a:p>
          <a:p>
            <a:pPr marL="0" indent="0">
              <a:buNone/>
            </a:pPr>
            <a:r>
              <a:rPr lang="sr-Latn-ME" dirty="0"/>
              <a:t>Joni Cl mogu da se reasporbuju mehanizmom sekundarnog aktivnog transporta sa Na.</a:t>
            </a:r>
          </a:p>
          <a:p>
            <a:pPr marL="0" indent="0">
              <a:buNone/>
            </a:pPr>
            <a:r>
              <a:rPr lang="sr-Latn-ME" dirty="0"/>
              <a:t>Urea se pasivno reapsorbuje procesima osmoze povezane sa reapsorpcijom Na i na taj način koncentracija uree intraluminarno raste. Ovako nastaje koncentracijski gradijent koji potpomaže njenu reapsorpciju iz bubrežnog intersticijuma. Na ovaj način se gotovo polovina uree koja je filtrirana u glomerulima resorbuje na nivou bubrežnih tubula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7677762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57845966-6EFC-468A-9CC7-BAB4B95854E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354372" y="0"/>
            <a:ext cx="9483256" cy="6858000"/>
          </a:xfrm>
          <a:prstGeom prst="rect">
            <a:avLst/>
          </a:prstGeom>
          <a:solidFill>
            <a:srgbClr val="B5644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75554383-98AF-4A47-BB65-705FAAA4BE6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ADAD1991-FFD1-4E94-ABAB-7560D33008E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144484" y="0"/>
            <a:ext cx="7837716" cy="6858000"/>
          </a:xfrm>
          <a:custGeom>
            <a:avLst/>
            <a:gdLst>
              <a:gd name="connsiteX0" fmla="*/ 2232159 w 7837716"/>
              <a:gd name="connsiteY0" fmla="*/ 0 h 6858000"/>
              <a:gd name="connsiteX1" fmla="*/ 5605557 w 7837716"/>
              <a:gd name="connsiteY1" fmla="*/ 0 h 6858000"/>
              <a:gd name="connsiteX2" fmla="*/ 5617845 w 7837716"/>
              <a:gd name="connsiteY2" fmla="*/ 5384 h 6858000"/>
              <a:gd name="connsiteX3" fmla="*/ 7837716 w 7837716"/>
              <a:gd name="connsiteY3" fmla="*/ 3429000 h 6858000"/>
              <a:gd name="connsiteX4" fmla="*/ 5617845 w 7837716"/>
              <a:gd name="connsiteY4" fmla="*/ 6852616 h 6858000"/>
              <a:gd name="connsiteX5" fmla="*/ 5605557 w 7837716"/>
              <a:gd name="connsiteY5" fmla="*/ 6858000 h 6858000"/>
              <a:gd name="connsiteX6" fmla="*/ 2232159 w 7837716"/>
              <a:gd name="connsiteY6" fmla="*/ 6858000 h 6858000"/>
              <a:gd name="connsiteX7" fmla="*/ 2219871 w 7837716"/>
              <a:gd name="connsiteY7" fmla="*/ 6852616 h 6858000"/>
              <a:gd name="connsiteX8" fmla="*/ 0 w 7837716"/>
              <a:gd name="connsiteY8" fmla="*/ 3429000 h 6858000"/>
              <a:gd name="connsiteX9" fmla="*/ 2219871 w 7837716"/>
              <a:gd name="connsiteY9" fmla="*/ 5384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7837716" h="6858000">
                <a:moveTo>
                  <a:pt x="2232159" y="0"/>
                </a:moveTo>
                <a:lnTo>
                  <a:pt x="5605557" y="0"/>
                </a:lnTo>
                <a:lnTo>
                  <a:pt x="5617845" y="5384"/>
                </a:lnTo>
                <a:cubicBezTo>
                  <a:pt x="6931322" y="618789"/>
                  <a:pt x="7837716" y="1921305"/>
                  <a:pt x="7837716" y="3429000"/>
                </a:cubicBezTo>
                <a:cubicBezTo>
                  <a:pt x="7837716" y="4936696"/>
                  <a:pt x="6931322" y="6239212"/>
                  <a:pt x="5617845" y="6852616"/>
                </a:cubicBezTo>
                <a:lnTo>
                  <a:pt x="5605557" y="6858000"/>
                </a:lnTo>
                <a:lnTo>
                  <a:pt x="2232159" y="6858000"/>
                </a:lnTo>
                <a:lnTo>
                  <a:pt x="2219871" y="6852616"/>
                </a:lnTo>
                <a:cubicBezTo>
                  <a:pt x="906394" y="6239212"/>
                  <a:pt x="0" y="4936696"/>
                  <a:pt x="0" y="3429000"/>
                </a:cubicBezTo>
                <a:cubicBezTo>
                  <a:pt x="0" y="1921305"/>
                  <a:pt x="906394" y="618789"/>
                  <a:pt x="2219871" y="5384"/>
                </a:cubicBezTo>
                <a:close/>
              </a:path>
            </a:pathLst>
          </a:custGeom>
          <a:solidFill>
            <a:schemeClr val="bg1"/>
          </a:solidFill>
          <a:ln>
            <a:gradFill>
              <a:gsLst>
                <a:gs pos="0">
                  <a:schemeClr val="accent1">
                    <a:lumMod val="40000"/>
                    <a:lumOff val="60000"/>
                  </a:schemeClr>
                </a:gs>
                <a:gs pos="23000">
                  <a:schemeClr val="accent1">
                    <a:lumMod val="45000"/>
                    <a:lumOff val="55000"/>
                  </a:schemeClr>
                </a:gs>
                <a:gs pos="83000">
                  <a:schemeClr val="bg2">
                    <a:lumMod val="82000"/>
                  </a:schemeClr>
                </a:gs>
                <a:gs pos="100000">
                  <a:schemeClr val="bg2">
                    <a:lumMod val="87000"/>
                  </a:scheme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3764AF99-3B75-4BED-A34E-1FDF02AB67F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76273" y="1176793"/>
            <a:ext cx="2382362" cy="45481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06564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22D7E3-6F4E-4E65-BA23-B16626CC92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ME" dirty="0"/>
              <a:t>Nefron – funkcionalna jedinica bubrega</a:t>
            </a:r>
            <a:endParaRPr lang="en-GB" dirty="0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4CDE3661-2083-48D7-A0EB-0ADB64F837A4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3505200" y="2115610"/>
            <a:ext cx="5181600" cy="36470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10427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A47253-F412-46F4-B939-9F08C1DF5C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ME" dirty="0"/>
              <a:t>Nastajanje mokraće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E6FFE24-D351-473F-9BD7-6F389FB1CD5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sr-Latn-ME" dirty="0"/>
              <a:t>Količina izlučene mokraće predstavlja zbir tri bubrežna procesa:</a:t>
            </a:r>
          </a:p>
          <a:p>
            <a:pPr marL="514350" indent="-514350">
              <a:buAutoNum type="arabicPeriod"/>
            </a:pPr>
            <a:r>
              <a:rPr lang="sr-Latn-ME" dirty="0"/>
              <a:t>Glomerularne filtracije</a:t>
            </a:r>
          </a:p>
          <a:p>
            <a:pPr marL="514350" indent="-514350">
              <a:buAutoNum type="arabicPeriod"/>
            </a:pPr>
            <a:r>
              <a:rPr lang="sr-Latn-ME" dirty="0"/>
              <a:t>Reaposrpcije iz renalnih tubula nazad u krv</a:t>
            </a:r>
          </a:p>
          <a:p>
            <a:pPr marL="514350" indent="-514350">
              <a:buAutoNum type="arabicPeriod"/>
            </a:pPr>
            <a:r>
              <a:rPr lang="sr-Latn-ME" dirty="0"/>
              <a:t>Sekrecija supstanci iz krvi u renalne tubule</a:t>
            </a:r>
          </a:p>
          <a:p>
            <a:pPr marL="514350" indent="-514350">
              <a:buAutoNum type="arabicPeriod"/>
            </a:pPr>
            <a:endParaRPr lang="sr-Latn-ME" dirty="0"/>
          </a:p>
          <a:p>
            <a:pPr marL="0" indent="0">
              <a:buNone/>
            </a:pPr>
            <a:r>
              <a:rPr lang="sr-Latn-ME" dirty="0"/>
              <a:t>Urinarna ekskrecija= 1-2+3</a:t>
            </a:r>
          </a:p>
        </p:txBody>
      </p:sp>
    </p:spTree>
    <p:extLst>
      <p:ext uri="{BB962C8B-B14F-4D97-AF65-F5344CB8AC3E}">
        <p14:creationId xmlns:p14="http://schemas.microsoft.com/office/powerpoint/2010/main" val="58622557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DA3E8912-F99B-4866-8E4D-FEA46C3E52F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90725" y="657225"/>
            <a:ext cx="7839075" cy="5438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221219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17DD6D-9CD2-487C-8563-0F01537D41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ME" dirty="0"/>
              <a:t>Glomerulska filtracija – prva faza stvaranja mokraće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EF61EC2-6EFD-413F-A3FA-8D295444B1B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sr-Latn-ME" dirty="0"/>
              <a:t>Filtrira se velika količina tečnosti kroz glomerularne kapilare u Bowmanovoj čahuri – glomerularni filtrat</a:t>
            </a:r>
          </a:p>
          <a:p>
            <a:pPr marL="0" indent="0">
              <a:buNone/>
            </a:pPr>
            <a:r>
              <a:rPr lang="sr-Latn-ME" dirty="0"/>
              <a:t>Ovi kapilari su neproposnu za proteini te je filtrat oslobođen od proteina, supstanci koje su vezani za proteinske nosače i bez ćelijskih elemenata (pr eritrociti)</a:t>
            </a:r>
          </a:p>
          <a:p>
            <a:pPr marL="0" indent="0">
              <a:buNone/>
            </a:pPr>
            <a:r>
              <a:rPr lang="sr-Latn-ME" dirty="0"/>
              <a:t>Koncentracije ostalih supstanci odgovaraju njihovim koncentracijama u plazmi (glukoza, amino kisjeline)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3768382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8DDBAAC-4085-4A57-BCA0-98E6A2A0ED8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719091"/>
            <a:ext cx="10951346" cy="5457872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sr-Latn-ME" dirty="0"/>
              <a:t>Veličina glomerularne filtracije je određena:</a:t>
            </a:r>
          </a:p>
          <a:p>
            <a:pPr marL="0" indent="0">
              <a:buNone/>
            </a:pPr>
            <a:endParaRPr lang="sr-Latn-ME" dirty="0"/>
          </a:p>
          <a:p>
            <a:pPr marL="514350" indent="-514350">
              <a:buAutoNum type="arabicPeriod"/>
            </a:pPr>
            <a:r>
              <a:rPr lang="sr-Latn-ME" dirty="0"/>
              <a:t>Ravnotežom hidrostatskog pritiska i kolidnoosmotskih sila koji djeluju kroz kapilarnu membranu</a:t>
            </a:r>
          </a:p>
          <a:p>
            <a:pPr marL="514350" indent="-514350">
              <a:buAutoNum type="arabicPeriod"/>
            </a:pPr>
            <a:r>
              <a:rPr lang="sr-Latn-ME" dirty="0"/>
              <a:t>Koeficijentom kapilarne filtracije – proizvod permeabilnosti i filtracione površine glomerula</a:t>
            </a:r>
          </a:p>
          <a:p>
            <a:pPr marL="0" indent="0">
              <a:buNone/>
            </a:pPr>
            <a:endParaRPr lang="sr-Latn-ME" dirty="0"/>
          </a:p>
          <a:p>
            <a:pPr marL="0" indent="0">
              <a:buNone/>
            </a:pPr>
            <a:r>
              <a:rPr lang="sr-Latn-ME" dirty="0"/>
              <a:t>Kod odraslog čovjeka veličina glomerularne filtracije iznosi 125 ml/min odnosno 180 L/dnevno. </a:t>
            </a:r>
          </a:p>
          <a:p>
            <a:pPr marL="0" indent="0">
              <a:buNone/>
            </a:pPr>
            <a:r>
              <a:rPr lang="sr-Latn-ME" dirty="0"/>
              <a:t>Bubrežni protok krvi iznosi 20% minutnog volumena</a:t>
            </a:r>
          </a:p>
          <a:p>
            <a:pPr marL="0" indent="0">
              <a:buNone/>
            </a:pPr>
            <a:endParaRPr lang="sr-Latn-ME" dirty="0"/>
          </a:p>
          <a:p>
            <a:pPr marL="0" indent="0">
              <a:buNone/>
            </a:pPr>
            <a:r>
              <a:rPr lang="sr-Latn-ME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Frakcija filtracije=veličina glomerularne filtracije / bubrežni protok plazme</a:t>
            </a:r>
            <a:endParaRPr lang="en-GB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12585744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33BA38C3-4D6D-42C9-9279-C02B147405E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33551" y="1304925"/>
            <a:ext cx="8677274" cy="4619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406675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31</TotalTime>
  <Words>1328</Words>
  <Application>Microsoft Office PowerPoint</Application>
  <PresentationFormat>Widescreen</PresentationFormat>
  <Paragraphs>115</Paragraphs>
  <Slides>32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7" baseType="lpstr">
      <vt:lpstr>Arial</vt:lpstr>
      <vt:lpstr>Calibri</vt:lpstr>
      <vt:lpstr>Calibri Light</vt:lpstr>
      <vt:lpstr>Wingdings</vt:lpstr>
      <vt:lpstr>Office Theme</vt:lpstr>
      <vt:lpstr>Glomerularna filtracija i regulacija. Tubularna resorpcija </vt:lpstr>
      <vt:lpstr>Uloge bubrega u homeostazi</vt:lpstr>
      <vt:lpstr>Fiziološka anatomija bubrega</vt:lpstr>
      <vt:lpstr>Nefron – funkcionalna jedinica bubrega</vt:lpstr>
      <vt:lpstr>Nastajanje mokraće</vt:lpstr>
      <vt:lpstr>PowerPoint Presentation</vt:lpstr>
      <vt:lpstr>Glomerulska filtracija – prva faza stvaranja mokraće</vt:lpstr>
      <vt:lpstr>PowerPoint Presentation</vt:lpstr>
      <vt:lpstr>PowerPoint Presentation</vt:lpstr>
      <vt:lpstr>Glomerulska kapilarna membrana - slojevi</vt:lpstr>
      <vt:lpstr>Odrednice veličine glomerulske filtracije</vt:lpstr>
      <vt:lpstr>PowerPoint Presentation</vt:lpstr>
      <vt:lpstr>PowerPoint Presentation</vt:lpstr>
      <vt:lpstr>PowerPoint Presentation</vt:lpstr>
      <vt:lpstr>PowerPoint Presentation</vt:lpstr>
      <vt:lpstr>Autoregulacija glomerulane filtracije</vt:lpstr>
      <vt:lpstr>Uloga tubuloglomerulske povratne sprege u autoregulaciji glomerulske filtracije</vt:lpstr>
      <vt:lpstr>PowerPoint Presentation</vt:lpstr>
      <vt:lpstr>PowerPoint Presentation</vt:lpstr>
      <vt:lpstr>Tubularna resorpcija – obrada glomurulskog filtrata</vt:lpstr>
      <vt:lpstr>Tubularna resorpcija</vt:lpstr>
      <vt:lpstr>PowerPoint Presentation</vt:lpstr>
      <vt:lpstr>Aktivni transport</vt:lpstr>
      <vt:lpstr>Primarni aktivni transport</vt:lpstr>
      <vt:lpstr>Resorpcija natrijumovih jona - faze</vt:lpstr>
      <vt:lpstr>Sekundarna aktivna reapsorpcija kroz tubularnu membranu – mehanizam kotransporta</vt:lpstr>
      <vt:lpstr>Sekundarna aktivna sekrecija u tubule – mehanizam kontratransporta</vt:lpstr>
      <vt:lpstr>Pinocitoza – mehanizam aktivnog transporta za resorpciju proteina</vt:lpstr>
      <vt:lpstr>Transportni maksimum za supstance koje se aktivno resorbuju</vt:lpstr>
      <vt:lpstr>Pasivna reapsorpcija vode osmozom je u najvećoj mjeri povezan sa reapsorpcijom Na</vt:lpstr>
      <vt:lpstr>Reapsorpcija hlorida, uree i drugih rastvorenih supstanci – mehanizam pasivne difuzije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Glomerularna filtracija i regulacija. Tubularna resorpcija </dc:title>
  <dc:creator>vjeroslava slavic</dc:creator>
  <cp:lastModifiedBy>vjeroslava slavic</cp:lastModifiedBy>
  <cp:revision>3</cp:revision>
  <dcterms:created xsi:type="dcterms:W3CDTF">2020-04-06T17:44:11Z</dcterms:created>
  <dcterms:modified xsi:type="dcterms:W3CDTF">2020-04-06T18:15:56Z</dcterms:modified>
</cp:coreProperties>
</file>